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4" r:id="rId2"/>
    <p:sldId id="311" r:id="rId3"/>
    <p:sldId id="323" r:id="rId4"/>
    <p:sldId id="325" r:id="rId5"/>
    <p:sldId id="312" r:id="rId6"/>
    <p:sldId id="326" r:id="rId7"/>
    <p:sldId id="328" r:id="rId8"/>
    <p:sldId id="313" r:id="rId9"/>
    <p:sldId id="314" r:id="rId10"/>
    <p:sldId id="315" r:id="rId11"/>
    <p:sldId id="329" r:id="rId12"/>
    <p:sldId id="330" r:id="rId13"/>
    <p:sldId id="316" r:id="rId14"/>
    <p:sldId id="317" r:id="rId15"/>
    <p:sldId id="331" r:id="rId16"/>
    <p:sldId id="318" r:id="rId17"/>
    <p:sldId id="319" r:id="rId18"/>
    <p:sldId id="332" r:id="rId19"/>
  </p:sldIdLst>
  <p:sldSz cx="19010313" cy="10693400"/>
  <p:notesSz cx="7556500" cy="10693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4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318" y="42"/>
      </p:cViewPr>
      <p:guideLst>
        <p:guide orient="horz" pos="2880"/>
        <p:guide pos="54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26970" y="3314954"/>
            <a:ext cx="16172344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853943" y="5988304"/>
            <a:ext cx="133184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rgbClr val="B88BB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rgbClr val="B88BB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51315" y="2459482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798538" y="2459482"/>
            <a:ext cx="8276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rgbClr val="B88BB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60656" y="-4654"/>
            <a:ext cx="15504976" cy="1033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0" i="0">
                <a:solidFill>
                  <a:srgbClr val="B88BB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1315" y="2459482"/>
            <a:ext cx="171236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468938" y="9944862"/>
            <a:ext cx="60884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51314" y="9944862"/>
            <a:ext cx="43760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698929" y="9944862"/>
            <a:ext cx="43760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23156" y="469900"/>
            <a:ext cx="16764000" cy="1590179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9050" marR="5080" algn="ctr">
              <a:lnSpc>
                <a:spcPts val="5760"/>
              </a:lnSpc>
              <a:spcBef>
                <a:spcPts val="800"/>
              </a:spcBef>
              <a:tabLst>
                <a:tab pos="231775" algn="l"/>
              </a:tabLst>
            </a:pPr>
            <a:r>
              <a:rPr sz="4800" b="1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sz="4800" b="1" spc="190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1" spc="10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</a:t>
            </a:r>
            <a:r>
              <a:rPr sz="4800" b="1" spc="195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1" spc="-10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sobreintensidades</a:t>
            </a:r>
            <a:r>
              <a:rPr sz="4800" b="1" spc="195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1" spc="-75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4800" b="1" spc="195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1" spc="10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defectos </a:t>
            </a:r>
            <a:r>
              <a:rPr sz="4800" b="1" spc="-540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1" spc="35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4800" b="1" spc="-5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1" spc="10" dirty="0">
                <a:solidFill>
                  <a:srgbClr val="8B29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lvl="1">
              <a:lnSpc>
                <a:spcPts val="5760"/>
              </a:lnSpc>
              <a:buClr>
                <a:srgbClr val="8B297C"/>
              </a:buClr>
              <a:buSzPct val="145454"/>
              <a:tabLst>
                <a:tab pos="280035" algn="l"/>
                <a:tab pos="3162300" algn="l"/>
              </a:tabLst>
            </a:pPr>
            <a:r>
              <a:rPr sz="40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Generalidades</a:t>
            </a:r>
            <a:r>
              <a:rPr sz="1100" spc="-5" dirty="0">
                <a:solidFill>
                  <a:srgbClr val="231F20"/>
                </a:solidFill>
                <a:latin typeface="Arial MT"/>
                <a:cs typeface="Arial MT"/>
              </a:rPr>
              <a:t>	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7357" y="2222500"/>
            <a:ext cx="6781799" cy="8565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8255" algn="just">
              <a:lnSpc>
                <a:spcPts val="2880"/>
              </a:lnSpc>
              <a:spcBef>
                <a:spcPts val="90"/>
              </a:spcBef>
            </a:pP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viento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recurso variable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aleatorio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sopla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manera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inconstante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sujeto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variaciones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repentinas,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dispositivos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mecánicos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eléctricos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usen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 tener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unas elevadas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prestaciones,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maximizar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extracción de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mecánica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con-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versión</a:t>
            </a:r>
            <a:r>
              <a:rPr sz="2400" spc="1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spc="1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eléctrica</a:t>
            </a:r>
            <a:r>
              <a:rPr sz="2400" spc="1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inyectarla</a:t>
            </a:r>
            <a:r>
              <a:rPr sz="2400" spc="1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  <a:spcBef>
                <a:spcPts val="35"/>
              </a:spcBef>
            </a:pPr>
            <a:r>
              <a:rPr sz="24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particular, desde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vista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eléctrico, esto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tra-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duce </a:t>
            </a:r>
            <a:r>
              <a:rPr sz="2400" spc="-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frecuentes operaciones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</a:t>
            </a:r>
            <a:r>
              <a:rPr sz="24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actuadores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(p.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ej.,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regulación</a:t>
            </a:r>
            <a:r>
              <a:rPr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ángulo</a:t>
            </a:r>
            <a:r>
              <a:rPr sz="2400" spc="1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</a:t>
            </a:r>
            <a:r>
              <a:rPr sz="2400" spc="1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orientación)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numerosas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desconexión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dispositivos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circuito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potencia. </a:t>
            </a:r>
            <a:r>
              <a:rPr sz="24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carga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mecánica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someten</a:t>
            </a:r>
            <a:r>
              <a:rPr sz="2400" spc="1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1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muy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alta,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especialmente</a:t>
            </a:r>
            <a:r>
              <a:rPr sz="2400" spc="1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r>
              <a:rPr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expuestas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ráfagas</a:t>
            </a:r>
            <a:r>
              <a:rPr sz="2400" spc="1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viento, </a:t>
            </a:r>
            <a:r>
              <a:rPr sz="24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1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1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habitual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llegar</a:t>
            </a:r>
            <a:r>
              <a:rPr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1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operaciones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día.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Además,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aerogenerador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—incluyendo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eléctricos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internos—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funcionar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ambientales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exigentes,</a:t>
            </a:r>
            <a:r>
              <a:rPr sz="24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cuanto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880"/>
              </a:lnSpc>
            </a:pPr>
            <a:r>
              <a:rPr sz="2400" spc="-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81" name="Imagen 33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556" y="2755900"/>
            <a:ext cx="112776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70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238085" y="405160"/>
            <a:ext cx="16154400" cy="77720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065" lvl="1">
              <a:lnSpc>
                <a:spcPts val="5760"/>
              </a:lnSpc>
              <a:buClr>
                <a:srgbClr val="8B297C"/>
              </a:buClr>
              <a:buSzPct val="145454"/>
              <a:tabLst>
                <a:tab pos="280035" algn="l"/>
                <a:tab pos="3162300" algn="l"/>
              </a:tabLst>
            </a:pPr>
            <a:r>
              <a:rPr sz="4000" b="1" spc="-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Generalidades</a:t>
            </a:r>
            <a:r>
              <a:rPr sz="1100" b="1" spc="-5" dirty="0">
                <a:solidFill>
                  <a:srgbClr val="231F20"/>
                </a:solidFill>
                <a:latin typeface="Arial MT"/>
                <a:cs typeface="Arial MT"/>
              </a:rPr>
              <a:t>	</a:t>
            </a:r>
            <a:endParaRPr sz="1100" b="1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7356" y="1460500"/>
            <a:ext cx="6858000" cy="89755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715" algn="just">
              <a:lnSpc>
                <a:spcPts val="2880"/>
              </a:lnSpc>
            </a:pPr>
            <a:r>
              <a:rPr sz="2800" spc="-1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800" spc="-1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 </a:t>
            </a:r>
            <a:r>
              <a:rPr sz="28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ello, </a:t>
            </a:r>
            <a:r>
              <a:rPr sz="28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equipos eléctricos </a:t>
            </a:r>
            <a:r>
              <a:rPr sz="28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8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aplicacio- </a:t>
            </a: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 </a:t>
            </a:r>
            <a:r>
              <a:rPr sz="28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eólicas </a:t>
            </a:r>
            <a:r>
              <a:rPr sz="28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 </a:t>
            </a:r>
            <a:r>
              <a:rPr sz="28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sz="28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cuidadosamente seleccionados, 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teniendo </a:t>
            </a:r>
            <a:r>
              <a:rPr sz="28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8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cuenta los factores 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medioambientales y </a:t>
            </a: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8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exigencias</a:t>
            </a:r>
            <a:r>
              <a:rPr sz="28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térmicas</a:t>
            </a:r>
            <a:r>
              <a:rPr sz="28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8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mecánicas</a:t>
            </a:r>
            <a:r>
              <a:rPr sz="28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800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880"/>
              </a:lnSpc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5"/>
              </a:spcBef>
            </a:pPr>
            <a:r>
              <a:rPr sz="28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Además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elegir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8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dispositivos</a:t>
            </a:r>
            <a:r>
              <a:rPr sz="28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adecuados</a:t>
            </a:r>
            <a:r>
              <a:rPr sz="28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 y </a:t>
            </a: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seccionamiento, </a:t>
            </a:r>
            <a:r>
              <a:rPr sz="28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</a:t>
            </a:r>
            <a:r>
              <a:rPr sz="28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 </a:t>
            </a: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diseño de </a:t>
            </a:r>
            <a:r>
              <a:rPr sz="28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instalación eólica </a:t>
            </a: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también </a:t>
            </a:r>
            <a:r>
              <a:rPr sz="28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28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necesario prever </a:t>
            </a:r>
            <a:r>
              <a:rPr sz="28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8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de </a:t>
            </a:r>
            <a:r>
              <a:rPr sz="28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8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diferentes </a:t>
            </a:r>
            <a:r>
              <a:rPr sz="28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secciones 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8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instalación </a:t>
            </a:r>
            <a:r>
              <a:rPr sz="28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</a:t>
            </a:r>
            <a:r>
              <a:rPr sz="28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sobreintensidades</a:t>
            </a:r>
            <a:r>
              <a:rPr sz="28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8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defectos</a:t>
            </a:r>
            <a:r>
              <a:rPr sz="28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8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tierra</a:t>
            </a:r>
            <a:r>
              <a:rPr sz="2800" spc="-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800" spc="-5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80"/>
              </a:lnSpc>
              <a:spcBef>
                <a:spcPts val="5"/>
              </a:spcBef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80"/>
              </a:lnSpc>
              <a:spcBef>
                <a:spcPts val="240"/>
              </a:spcBef>
            </a:pPr>
            <a:r>
              <a:rPr sz="28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800" spc="-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continuación </a:t>
            </a:r>
            <a:r>
              <a:rPr sz="2800" spc="-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8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proporcionan indicaciones </a:t>
            </a:r>
            <a:r>
              <a:rPr sz="28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8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800" spc="-4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</a:t>
            </a:r>
            <a:r>
              <a:rPr sz="2800" spc="-4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ción</a:t>
            </a:r>
            <a:r>
              <a:rPr sz="2800" spc="8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800" spc="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800" spc="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maniobra,</a:t>
            </a:r>
            <a:r>
              <a:rPr sz="2800" spc="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</a:t>
            </a:r>
            <a:r>
              <a:rPr sz="2800" spc="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800" spc="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800" spc="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lado</a:t>
            </a:r>
            <a:r>
              <a:rPr sz="2800" spc="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800" spc="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sz="2800" spc="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800" spc="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8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8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8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red </a:t>
            </a:r>
            <a:r>
              <a:rPr sz="28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(aguas </a:t>
            </a:r>
            <a:r>
              <a:rPr sz="28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abajo </a:t>
            </a:r>
            <a:r>
              <a:rPr sz="28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8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convertidor), </a:t>
            </a:r>
            <a:r>
              <a:rPr sz="28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las </a:t>
            </a:r>
            <a:r>
              <a:rPr sz="28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tres </a:t>
            </a:r>
            <a:r>
              <a:rPr sz="28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confi- </a:t>
            </a:r>
            <a:r>
              <a:rPr sz="28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guraciones</a:t>
            </a:r>
            <a:r>
              <a:rPr sz="2800" spc="1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 </a:t>
            </a:r>
            <a:r>
              <a:rPr sz="28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comunes</a:t>
            </a:r>
            <a:r>
              <a:rPr sz="2800" spc="1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1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sz="2800" spc="1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eléctrico</a:t>
            </a:r>
            <a:r>
              <a:rPr sz="2800" spc="1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800" spc="1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potencia: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800" indent="-114300" algn="just">
              <a:lnSpc>
                <a:spcPts val="2880"/>
              </a:lnSpc>
              <a:spcBef>
                <a:spcPts val="10"/>
              </a:spcBef>
              <a:buChar char="•"/>
              <a:tabLst>
                <a:tab pos="304800" algn="l"/>
              </a:tabLst>
            </a:pPr>
            <a:r>
              <a:rPr sz="28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</a:t>
            </a:r>
            <a:r>
              <a:rPr sz="2800" spc="1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fija;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800" indent="-114300" algn="just">
              <a:lnSpc>
                <a:spcPts val="2880"/>
              </a:lnSpc>
              <a:spcBef>
                <a:spcPts val="10"/>
              </a:spcBef>
              <a:buChar char="•"/>
              <a:tabLst>
                <a:tab pos="304800" algn="l"/>
              </a:tabLst>
            </a:pPr>
            <a:r>
              <a:rPr sz="28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doblemente</a:t>
            </a:r>
            <a:r>
              <a:rPr sz="28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alimentado;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800" indent="-114300" algn="just">
              <a:lnSpc>
                <a:spcPts val="2880"/>
              </a:lnSpc>
              <a:spcBef>
                <a:spcPts val="60"/>
              </a:spcBef>
              <a:buChar char="•"/>
              <a:tabLst>
                <a:tab pos="304800" algn="l"/>
              </a:tabLst>
            </a:pPr>
            <a:r>
              <a:rPr sz="28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</a:t>
            </a:r>
            <a:r>
              <a:rPr sz="2800" spc="1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total.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81" name="Imagen 33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3956" y="2451100"/>
            <a:ext cx="1112520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65956" y="469900"/>
            <a:ext cx="6324600" cy="969803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algn="just">
              <a:spcBef>
                <a:spcPts val="459"/>
              </a:spcBef>
            </a:pPr>
            <a:r>
              <a:rPr sz="3200" b="1" spc="-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</a:t>
            </a:r>
            <a:r>
              <a:rPr sz="3200" b="1" spc="23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fija</a:t>
            </a:r>
            <a:r>
              <a:rPr sz="3200" b="1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3200" b="1" spc="2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sz="3200" b="1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asíncrono</a:t>
            </a:r>
            <a:endParaRPr lang="es-ES" sz="3200" b="1" spc="-5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459"/>
              </a:spcBef>
            </a:pP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ct val="105200"/>
              </a:lnSpc>
              <a:spcBef>
                <a:spcPts val="254"/>
              </a:spcBef>
            </a:pP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figura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7.1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muestra</a:t>
            </a:r>
            <a:r>
              <a:rPr sz="2400" spc="2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eléctrico principal 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(incluido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banco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condensadores)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característico 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aero-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generadores</a:t>
            </a:r>
            <a:r>
              <a:rPr sz="2400" spc="-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5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ct val="105200"/>
              </a:lnSpc>
              <a:spcBef>
                <a:spcPts val="254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ct val="105300"/>
              </a:lnSpc>
            </a:pP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verse,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aero-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actúa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contactor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prin-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cipal,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arrancador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suave,</a:t>
            </a:r>
            <a:r>
              <a:rPr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regulador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ángulo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</a:t>
            </a:r>
            <a:r>
              <a:rPr sz="2400" spc="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5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ct val="10530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5200"/>
              </a:lnSpc>
            </a:pP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puesta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marcha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asíncrono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controla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mediante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arrancador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suave;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paralelo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bypass,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cual,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alcanzado el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ré-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gimen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permanente,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cierra. </a:t>
            </a:r>
            <a:r>
              <a:rPr sz="2400" spc="-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elección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coordi-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nación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arrancador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suave-interruptor-contactor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contactor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bypass,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véanse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tablas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arranque/protección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motores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</a:t>
            </a:r>
            <a:r>
              <a:rPr sz="2400" spc="-3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83" name="Imagen 32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556" y="1917700"/>
            <a:ext cx="10972800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51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589756" y="622300"/>
            <a:ext cx="6096000" cy="10008893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algn="just">
              <a:spcBef>
                <a:spcPts val="459"/>
              </a:spcBef>
            </a:pPr>
            <a:r>
              <a:rPr sz="3200" b="1" spc="-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</a:t>
            </a:r>
            <a:r>
              <a:rPr sz="3200" b="1" spc="23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fija</a:t>
            </a:r>
            <a:r>
              <a:rPr sz="3200" b="1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3200" b="1" spc="2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sz="3200" b="1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asíncrono</a:t>
            </a:r>
            <a:endParaRPr lang="es-ES" sz="3200" b="1" spc="-5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459"/>
              </a:spcBef>
            </a:pP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ct val="105300"/>
              </a:lnSpc>
            </a:pPr>
            <a:r>
              <a:rPr sz="2400" spc="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 de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gestionar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distintos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regímenes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viento,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posibilidad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efectuar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estrella-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triángulo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bobinados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mediante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contactores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dimensionados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adecuadamente</a:t>
            </a:r>
            <a:r>
              <a:rPr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" algn="just">
              <a:lnSpc>
                <a:spcPct val="10530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ct val="105200"/>
              </a:lnSpc>
            </a:pP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banco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condensadores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paralelo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ge-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nerador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asíncrono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necesaria</a:t>
            </a:r>
            <a:r>
              <a:rPr sz="24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funcione,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reduciendo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—y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spc="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sz="2400" spc="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evitando—</a:t>
            </a:r>
            <a:r>
              <a:rPr sz="2400" spc="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demanda</a:t>
            </a:r>
            <a:r>
              <a:rPr sz="2400" spc="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spc="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</a:t>
            </a:r>
            <a:r>
              <a:rPr sz="2400" spc="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red.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229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banco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preverse un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dispositivo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seccionamiento adecuado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que,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 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evitar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autoexcitación del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rotor,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permita desconectarlo cada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produzca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(EN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61400-1).</a:t>
            </a:r>
            <a:r>
              <a:rPr sz="2400" spc="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2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 y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condensadores,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véase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indicado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sz="2400" i="1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i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i="1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i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i="1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i="1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sz="2400" i="1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i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sz="2400" i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i="1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i="1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i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i="1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400" i="1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i="1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  <a:r>
              <a:rPr sz="2400" i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400" i="1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i="1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i="1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400" i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i="1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i="1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i="1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i="1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i="1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i="1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i="1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i="1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400" i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i="1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400" i="1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400" i="1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i="1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i="1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i="1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i="1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 i="1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i="1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i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400" i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</a:t>
            </a:r>
            <a:r>
              <a:rPr sz="2400" i="1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sz="2400" i="1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 i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i="1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 </a:t>
            </a:r>
            <a:r>
              <a:rPr sz="2400" i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i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i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r>
              <a:rPr sz="2400" i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i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eléctricas"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83" name="Imagen 32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356" y="2298700"/>
            <a:ext cx="118110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131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61156" y="386390"/>
            <a:ext cx="11582400" cy="9707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1115" algn="just">
              <a:lnSpc>
                <a:spcPct val="105300"/>
              </a:lnSpc>
              <a:spcBef>
                <a:spcPts val="100"/>
              </a:spcBef>
            </a:pP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seleccionar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 de corte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interruptor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auto-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mático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 es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necesario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evaluar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corrientes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distintas</a:t>
            </a:r>
            <a:r>
              <a:rPr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fallo: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1750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punto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spc="-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cc1</a:t>
            </a:r>
            <a:r>
              <a:rPr sz="2400" spc="-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detectada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interruptor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tomará un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dependerá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cortocircuito de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conectado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aerogenerador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impedancia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BT/MT;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1115" indent="-114300" algn="just">
              <a:lnSpc>
                <a:spcPct val="105300"/>
              </a:lnSpc>
              <a:buChar char="•"/>
              <a:tabLst>
                <a:tab pos="330835" algn="l"/>
              </a:tabLst>
            </a:pP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2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3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 </a:t>
            </a:r>
            <a:r>
              <a:rPr sz="2400" spc="-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spc="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cc2</a:t>
            </a:r>
            <a:r>
              <a:rPr sz="2400" spc="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detectada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terruptor automático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tendrá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comportamiento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exponencial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amortiguado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suministrada,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limitado,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asíncrono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debido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energía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cinética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acumulada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0200" marR="30480" algn="just">
              <a:lnSpc>
                <a:spcPct val="105300"/>
              </a:lnSpc>
            </a:pP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tiempos de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disparo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au-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tomáticos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generalmente</a:t>
            </a:r>
            <a:r>
              <a:rPr sz="2400" spc="2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inferiores</a:t>
            </a:r>
            <a:r>
              <a:rPr sz="24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tiempos de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amortiguación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defecto,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deben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considerarse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efectos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transitorios. 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fin,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generador asíncrono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representarse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reactancia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longitudinal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(despreciando las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resistencias)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igual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reactancia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subtransitoria</a:t>
            </a:r>
            <a:r>
              <a:rPr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X"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propio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sz="2400" i="1" spc="-30" baseline="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0200" marR="31115" algn="just">
              <a:lnSpc>
                <a:spcPct val="105200"/>
              </a:lnSpc>
            </a:pP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evolución amortiguada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tenida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cuenta,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incrementa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X"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coeficiente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adecuado.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0480" algn="just">
              <a:lnSpc>
                <a:spcPct val="105300"/>
              </a:lnSpc>
            </a:pP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7.1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 los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relación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asíncrono</a:t>
            </a:r>
            <a:r>
              <a:rPr sz="2400" spc="2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considere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</a:t>
            </a:r>
            <a:r>
              <a:rPr sz="2400" spc="1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2400" spc="1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término</a:t>
            </a:r>
            <a:r>
              <a:rPr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</a:t>
            </a:r>
            <a:r>
              <a:rPr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</a:t>
            </a:r>
            <a:r>
              <a:rPr sz="2400" spc="1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1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después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cuatro</a:t>
            </a:r>
            <a:r>
              <a:rPr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períodos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</a:t>
            </a:r>
            <a:r>
              <a:rPr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comienzo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fallo.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1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coeficiente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responde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esencia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2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</a:t>
            </a:r>
            <a:r>
              <a:rPr sz="2400" spc="2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reactancia</a:t>
            </a:r>
            <a:r>
              <a:rPr sz="2400" spc="2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y,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consecuentemente,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disminución 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proporcionada.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0480" algn="just">
              <a:lnSpc>
                <a:spcPct val="105300"/>
              </a:lnSpc>
            </a:pP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 un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 S</a:t>
            </a:r>
            <a:r>
              <a:rPr sz="2400" spc="-3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funcio-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nando a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tensión nominal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spc="-22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spc="-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reactancia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subtransitoria</a:t>
            </a:r>
            <a:r>
              <a:rPr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porcentual</a:t>
            </a:r>
            <a:r>
              <a:rPr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X"%,</a:t>
            </a:r>
            <a:r>
              <a:rPr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reactancia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5956" y="386390"/>
            <a:ext cx="5943600" cy="2743200"/>
          </a:xfrm>
          <a:prstGeom prst="rect">
            <a:avLst/>
          </a:prstGeom>
        </p:spPr>
      </p:pic>
      <p:pic>
        <p:nvPicPr>
          <p:cNvPr id="57" name="Imagen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4556" y="9080500"/>
            <a:ext cx="6012522" cy="1330200"/>
          </a:xfrm>
          <a:prstGeom prst="rect">
            <a:avLst/>
          </a:prstGeom>
        </p:spPr>
      </p:pic>
      <p:pic>
        <p:nvPicPr>
          <p:cNvPr id="58" name="Imagen 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0256" y="4127500"/>
            <a:ext cx="6241122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52"/>
          <p:cNvSpPr txBox="1"/>
          <p:nvPr/>
        </p:nvSpPr>
        <p:spPr>
          <a:xfrm>
            <a:off x="589756" y="4006085"/>
            <a:ext cx="17907000" cy="1176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5300"/>
              </a:lnSpc>
              <a:spcBef>
                <a:spcPts val="100"/>
              </a:spcBef>
            </a:pP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Además, para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cada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uno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los </a:t>
            </a:r>
            <a:r>
              <a:rPr sz="2400" spc="-15" dirty="0">
                <a:solidFill>
                  <a:srgbClr val="231F20"/>
                </a:solidFill>
                <a:latin typeface="Arial MT"/>
                <a:cs typeface="Arial MT"/>
              </a:rPr>
              <a:t>valores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corriente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cortocircuito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que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pueden </a:t>
            </a:r>
            <a:r>
              <a:rPr sz="2400" spc="-15" dirty="0">
                <a:solidFill>
                  <a:srgbClr val="231F20"/>
                </a:solidFill>
                <a:latin typeface="Arial MT"/>
                <a:cs typeface="Arial MT"/>
              </a:rPr>
              <a:t>darse hasta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los 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valores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máxi-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mos 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en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los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puntos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1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y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2, 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la </a:t>
            </a:r>
            <a:r>
              <a:rPr sz="2400" spc="-30" dirty="0">
                <a:solidFill>
                  <a:srgbClr val="231F20"/>
                </a:solidFill>
                <a:latin typeface="Arial MT"/>
                <a:cs typeface="Arial MT"/>
              </a:rPr>
              <a:t>energía </a:t>
            </a:r>
            <a:r>
              <a:rPr sz="2400" spc="-15" dirty="0">
                <a:solidFill>
                  <a:srgbClr val="231F20"/>
                </a:solidFill>
                <a:latin typeface="Arial MT"/>
                <a:cs typeface="Arial MT"/>
              </a:rPr>
              <a:t>específica pasante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del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interruptor automático debe </a:t>
            </a:r>
            <a:r>
              <a:rPr sz="2400" spc="-15" dirty="0">
                <a:solidFill>
                  <a:srgbClr val="231F20"/>
                </a:solidFill>
                <a:latin typeface="Arial MT"/>
                <a:cs typeface="Arial MT"/>
              </a:rPr>
              <a:t>ser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soportada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por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los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cables</a:t>
            </a:r>
            <a:r>
              <a:rPr sz="2400" spc="1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sz="2400" spc="1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conexión</a:t>
            </a:r>
            <a:r>
              <a:rPr sz="2400" spc="1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según</a:t>
            </a:r>
            <a:r>
              <a:rPr sz="2400" spc="1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sz="2400" spc="1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relación</a:t>
            </a:r>
            <a:r>
              <a:rPr sz="2400" spc="1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habitual:</a:t>
            </a:r>
            <a:endParaRPr sz="2400" dirty="0">
              <a:latin typeface="Arial MT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89082" y="5664199"/>
            <a:ext cx="17907673" cy="1165447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spcBef>
                <a:spcPts val="160"/>
              </a:spcBef>
            </a:pP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donde:</a:t>
            </a:r>
            <a:endParaRPr sz="2400" dirty="0">
              <a:latin typeface="Arial MT"/>
              <a:cs typeface="Arial MT"/>
            </a:endParaRPr>
          </a:p>
          <a:p>
            <a:pPr marL="38100" marR="30480" algn="just">
              <a:lnSpc>
                <a:spcPct val="105300"/>
              </a:lnSpc>
            </a:pPr>
            <a:r>
              <a:rPr sz="2400" spc="-30" dirty="0">
                <a:solidFill>
                  <a:srgbClr val="231F20"/>
                </a:solidFill>
                <a:latin typeface="Arial MT"/>
                <a:cs typeface="Arial MT"/>
              </a:rPr>
              <a:t>(I</a:t>
            </a:r>
            <a:r>
              <a:rPr sz="2400" spc="-44" baseline="30303" dirty="0">
                <a:solidFill>
                  <a:srgbClr val="231F20"/>
                </a:solidFill>
                <a:latin typeface="Arial MT"/>
                <a:cs typeface="Arial MT"/>
              </a:rPr>
              <a:t>2</a:t>
            </a:r>
            <a:r>
              <a:rPr sz="2400" spc="-30" dirty="0">
                <a:solidFill>
                  <a:srgbClr val="231F20"/>
                </a:solidFill>
                <a:latin typeface="Arial MT"/>
                <a:cs typeface="Arial MT"/>
              </a:rPr>
              <a:t>t)</a:t>
            </a:r>
            <a:r>
              <a:rPr sz="240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es la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integral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Joule,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es decir, la 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energía</a:t>
            </a:r>
            <a:r>
              <a:rPr sz="24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que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atraviesa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interruptor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automático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durante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25" dirty="0">
                <a:solidFill>
                  <a:srgbClr val="231F20"/>
                </a:solidFill>
                <a:latin typeface="Arial MT"/>
                <a:cs typeface="Arial MT"/>
              </a:rPr>
              <a:t>corto- </a:t>
            </a:r>
            <a:r>
              <a:rPr sz="2400" spc="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circuito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 MT"/>
                <a:cs typeface="Arial MT"/>
              </a:rPr>
              <a:t>(en</a:t>
            </a:r>
            <a:r>
              <a:rPr sz="240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sz="2400" spc="-30" baseline="30303" dirty="0">
                <a:solidFill>
                  <a:srgbClr val="231F20"/>
                </a:solidFill>
                <a:latin typeface="Arial MT"/>
                <a:cs typeface="Arial MT"/>
              </a:rPr>
              <a:t>2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s);</a:t>
            </a:r>
            <a:r>
              <a:rPr sz="2400" spc="2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K</a:t>
            </a:r>
            <a:r>
              <a:rPr sz="2400" spc="26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es</a:t>
            </a:r>
            <a:r>
              <a:rPr sz="2400" spc="24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una</a:t>
            </a:r>
            <a:r>
              <a:rPr sz="2400" spc="24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constante 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característica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del cable que depende del </a:t>
            </a:r>
            <a:r>
              <a:rPr sz="2400" spc="20" dirty="0">
                <a:solidFill>
                  <a:srgbClr val="231F20"/>
                </a:solidFill>
                <a:latin typeface="Arial MT"/>
                <a:cs typeface="Arial MT"/>
              </a:rPr>
              <a:t>tipo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conductor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y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del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aislante;</a:t>
            </a:r>
            <a:r>
              <a:rPr sz="24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S</a:t>
            </a:r>
            <a:r>
              <a:rPr sz="24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es</a:t>
            </a:r>
            <a:r>
              <a:rPr sz="24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sz="24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sección</a:t>
            </a:r>
            <a:r>
              <a:rPr sz="24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del</a:t>
            </a:r>
            <a:r>
              <a:rPr sz="24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cable</a:t>
            </a:r>
            <a:r>
              <a:rPr sz="24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 MT"/>
                <a:cs typeface="Arial MT"/>
              </a:rPr>
              <a:t>(en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mm</a:t>
            </a:r>
            <a:r>
              <a:rPr sz="2400" spc="-15" baseline="30303" dirty="0">
                <a:solidFill>
                  <a:srgbClr val="231F20"/>
                </a:solidFill>
                <a:latin typeface="Arial MT"/>
                <a:cs typeface="Arial MT"/>
              </a:rPr>
              <a:t>2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).</a:t>
            </a:r>
            <a:endParaRPr sz="2400" dirty="0">
              <a:latin typeface="Arial MT"/>
              <a:cs typeface="Arial MT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89081" y="6874096"/>
            <a:ext cx="17907673" cy="27274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05300"/>
              </a:lnSpc>
              <a:spcBef>
                <a:spcPts val="100"/>
              </a:spcBef>
            </a:pP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relación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[7.4]</a:t>
            </a:r>
            <a:r>
              <a:rPr sz="2400" spc="24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debe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verificarse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sz="2400" spc="24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toda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sz="2400" spc="24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longitud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sz="24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los</a:t>
            </a:r>
            <a:r>
              <a:rPr sz="24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cables.</a:t>
            </a:r>
            <a:endParaRPr sz="2400" dirty="0">
              <a:latin typeface="Arial MT"/>
              <a:cs typeface="Arial MT"/>
            </a:endParaRPr>
          </a:p>
          <a:p>
            <a:pPr marL="38100" marR="30480" algn="just">
              <a:lnSpc>
                <a:spcPct val="105300"/>
              </a:lnSpc>
            </a:pP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Sin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embargo,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dado 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400" spc="24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comportamiento  concreto 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sz="2400" spc="-25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la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curva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la 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energía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específica pasante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en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un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inte-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rruptor automático,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por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lo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general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es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suficiente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con </a:t>
            </a:r>
            <a:r>
              <a:rPr sz="2400" spc="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verificar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[7.4]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para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valor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máximo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y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mínimo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de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la </a:t>
            </a:r>
            <a:r>
              <a:rPr sz="2400" spc="-25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corriente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cortocircuito</a:t>
            </a:r>
            <a:r>
              <a:rPr sz="2400" spc="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que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puede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afectar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sz="24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los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conductores.</a:t>
            </a:r>
            <a:endParaRPr sz="2400" dirty="0">
              <a:latin typeface="Arial MT"/>
              <a:cs typeface="Arial MT"/>
            </a:endParaRPr>
          </a:p>
          <a:p>
            <a:pPr marL="38100" marR="30480" algn="just">
              <a:lnSpc>
                <a:spcPct val="105300"/>
              </a:lnSpc>
            </a:pPr>
            <a:r>
              <a:rPr sz="2400" spc="-3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40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valor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máximo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suele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corresponder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al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valor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la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corriente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cortocircuito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trifásico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al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principio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la </a:t>
            </a:r>
            <a:r>
              <a:rPr sz="2400" spc="-25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línea</a:t>
            </a:r>
            <a:r>
              <a:rPr sz="24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 MT"/>
                <a:cs typeface="Arial MT"/>
              </a:rPr>
              <a:t>(en</a:t>
            </a:r>
            <a:r>
              <a:rPr sz="240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este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caso I</a:t>
            </a:r>
            <a:r>
              <a:rPr sz="2400" spc="7" baseline="-30303" dirty="0">
                <a:solidFill>
                  <a:srgbClr val="231F20"/>
                </a:solidFill>
                <a:latin typeface="Arial MT"/>
                <a:cs typeface="Arial MT"/>
              </a:rPr>
              <a:t>cc1</a:t>
            </a:r>
            <a:r>
              <a:rPr sz="2400" spc="15" baseline="-30303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e</a:t>
            </a:r>
            <a:r>
              <a:rPr sz="24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I</a:t>
            </a:r>
            <a:r>
              <a:rPr sz="2400" spc="-15" baseline="-30303" dirty="0">
                <a:solidFill>
                  <a:srgbClr val="231F20"/>
                </a:solidFill>
                <a:latin typeface="Arial MT"/>
                <a:cs typeface="Arial MT"/>
              </a:rPr>
              <a:t>cc2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),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mientras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que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valor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 mínimo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es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valor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corriente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cortocircuito </a:t>
            </a:r>
            <a:r>
              <a:rPr sz="2400" spc="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fase-fase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(neutro</a:t>
            </a:r>
            <a:r>
              <a:rPr sz="2400" spc="24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no distribuido)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o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fase-tierra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al</a:t>
            </a:r>
            <a:r>
              <a:rPr sz="2400" spc="24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final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del</a:t>
            </a:r>
            <a:r>
              <a:rPr sz="24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conductor.</a:t>
            </a:r>
            <a:endParaRPr sz="2400" dirty="0">
              <a:latin typeface="Arial MT"/>
              <a:cs typeface="Arial MT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89756" y="484620"/>
            <a:ext cx="17907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partir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lo anterior,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Icc2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aproximadamente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 3 a 5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veces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nominal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 del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Dado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amortigua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exponencialmente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tiende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 cero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muy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imitado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pasante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específica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asociada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generalmente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suficiente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problemas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componentes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eléctricos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efectos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contra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sobrecarga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cables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lado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 del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lado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la red con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Iz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según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norma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CEI 64-8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nominal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dispositivo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(o para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relés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regulables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regulación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térmica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cumplir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relación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356" y="3162276"/>
            <a:ext cx="4800600" cy="660424"/>
          </a:xfrm>
          <a:prstGeom prst="rect">
            <a:avLst/>
          </a:prstGeom>
        </p:spPr>
      </p:pic>
      <p:pic>
        <p:nvPicPr>
          <p:cNvPr id="55" name="Imagen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356" y="5016438"/>
            <a:ext cx="4800600" cy="63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88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37356" y="317500"/>
            <a:ext cx="18211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verificación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simplificarse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comparando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solo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valor de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atraviesa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automático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máxima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cortocircuito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energía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soportada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el cable, y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especificando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mínima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cortocircuito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disparo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dispositivo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sea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instantáneo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práctica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significa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que el umbral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disparo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contra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cortocircuitos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teniendo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cuenta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tolerancias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inferior a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cortocircuito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mínima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 final de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línea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automático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principal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permite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desconectar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la red al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ciclos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normales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tabla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7.2 se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resumen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principales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cuenta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elección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automáticos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contactores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circuitos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principales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necesario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comprobar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capaz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asegurar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seccionamiento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empleo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156" y="3733820"/>
            <a:ext cx="14401800" cy="664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04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84956" y="209563"/>
            <a:ext cx="8305800" cy="10826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33705" indent="11113" algn="just">
              <a:spcBef>
                <a:spcPts val="100"/>
              </a:spcBef>
            </a:pPr>
            <a:r>
              <a:rPr sz="3200" b="1" spc="-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</a:t>
            </a:r>
            <a:r>
              <a:rPr sz="3200" b="1" spc="-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 </a:t>
            </a:r>
            <a:r>
              <a:rPr sz="3200" b="1" spc="-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3200" b="1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Doblemente</a:t>
            </a:r>
            <a:r>
              <a:rPr sz="32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alimentado</a:t>
            </a:r>
            <a:endParaRPr lang="es-ES" sz="3200" b="1" spc="5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8465" marR="433705" indent="-406400" algn="just">
              <a:spcBef>
                <a:spcPts val="100"/>
              </a:spcBef>
            </a:pPr>
            <a:endParaRPr sz="1100" dirty="0">
              <a:latin typeface="Arial MT"/>
              <a:cs typeface="Arial MT"/>
            </a:endParaRPr>
          </a:p>
          <a:p>
            <a:pPr marL="12700" marR="5080" algn="just">
              <a:lnSpc>
                <a:spcPct val="105300"/>
              </a:lnSpc>
              <a:spcBef>
                <a:spcPts val="250"/>
              </a:spcBef>
            </a:pPr>
            <a:r>
              <a:rPr sz="2000" spc="-3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00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Arial MT"/>
                <a:cs typeface="Arial MT"/>
              </a:rPr>
              <a:t>esquema</a:t>
            </a:r>
            <a:r>
              <a:rPr sz="20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sz="20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31F20"/>
                </a:solidFill>
                <a:latin typeface="Arial MT"/>
                <a:cs typeface="Arial MT"/>
              </a:rPr>
              <a:t>figura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31F20"/>
                </a:solidFill>
                <a:latin typeface="Arial MT"/>
                <a:cs typeface="Arial MT"/>
              </a:rPr>
              <a:t>7.2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31F20"/>
                </a:solidFill>
                <a:latin typeface="Arial MT"/>
                <a:cs typeface="Arial MT"/>
              </a:rPr>
              <a:t>muestra</a:t>
            </a:r>
            <a:r>
              <a:rPr sz="2000" spc="26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000" spc="24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10" dirty="0">
                <a:solidFill>
                  <a:srgbClr val="231F20"/>
                </a:solidFill>
                <a:latin typeface="Arial MT"/>
                <a:cs typeface="Arial MT"/>
              </a:rPr>
              <a:t>circuito </a:t>
            </a:r>
            <a:r>
              <a:rPr sz="20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eléctrico principal de </a:t>
            </a:r>
            <a:r>
              <a:rPr sz="2000" spc="10" dirty="0">
                <a:solidFill>
                  <a:srgbClr val="231F20"/>
                </a:solidFill>
                <a:latin typeface="Arial MT"/>
                <a:cs typeface="Arial MT"/>
              </a:rPr>
              <a:t>potencia 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del estator </a:t>
            </a:r>
            <a:r>
              <a:rPr sz="2000" dirty="0">
                <a:solidFill>
                  <a:srgbClr val="231F20"/>
                </a:solidFill>
                <a:latin typeface="Arial MT"/>
                <a:cs typeface="Arial MT"/>
              </a:rPr>
              <a:t>y 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del rotor </a:t>
            </a:r>
            <a:r>
              <a:rPr sz="20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característico</a:t>
            </a:r>
            <a:r>
              <a:rPr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Arial MT"/>
                <a:cs typeface="Arial MT"/>
              </a:rPr>
              <a:t>este</a:t>
            </a:r>
            <a:r>
              <a:rPr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20" dirty="0">
                <a:solidFill>
                  <a:srgbClr val="231F20"/>
                </a:solidFill>
                <a:latin typeface="Arial MT"/>
                <a:cs typeface="Arial MT"/>
              </a:rPr>
              <a:t>tipo</a:t>
            </a:r>
            <a:r>
              <a:rPr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sz="20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Arial MT"/>
                <a:cs typeface="Arial MT"/>
              </a:rPr>
              <a:t>aerogeneradores.</a:t>
            </a:r>
            <a:endParaRPr sz="2000" dirty="0">
              <a:latin typeface="Arial MT"/>
              <a:cs typeface="Arial MT"/>
            </a:endParaRPr>
          </a:p>
          <a:p>
            <a:pPr marL="12700" marR="5080" algn="just">
              <a:lnSpc>
                <a:spcPct val="105300"/>
              </a:lnSpc>
              <a:spcBef>
                <a:spcPts val="100"/>
              </a:spcBef>
            </a:pPr>
            <a:r>
              <a:rPr sz="2000" spc="10" dirty="0">
                <a:solidFill>
                  <a:srgbClr val="231F20"/>
                </a:solidFill>
                <a:latin typeface="Arial MT"/>
                <a:cs typeface="Arial MT"/>
              </a:rPr>
              <a:t>Como 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puede </a:t>
            </a:r>
            <a:r>
              <a:rPr sz="2000" spc="-10" dirty="0">
                <a:solidFill>
                  <a:srgbClr val="231F20"/>
                </a:solidFill>
                <a:latin typeface="Arial MT"/>
                <a:cs typeface="Arial MT"/>
              </a:rPr>
              <a:t>verse,</a:t>
            </a:r>
            <a:r>
              <a:rPr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31F20"/>
                </a:solidFill>
                <a:latin typeface="Arial MT"/>
                <a:cs typeface="Arial MT"/>
              </a:rPr>
              <a:t>sistema 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sz="2000" spc="10" dirty="0">
                <a:solidFill>
                  <a:srgbClr val="231F20"/>
                </a:solidFill>
                <a:latin typeface="Arial MT"/>
                <a:cs typeface="Arial MT"/>
              </a:rPr>
              <a:t>control 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del </a:t>
            </a:r>
            <a:r>
              <a:rPr sz="2000" dirty="0">
                <a:solidFill>
                  <a:srgbClr val="231F20"/>
                </a:solidFill>
                <a:latin typeface="Arial MT"/>
                <a:cs typeface="Arial MT"/>
              </a:rPr>
              <a:t>aero- 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Arial MT"/>
                <a:cs typeface="Arial MT"/>
              </a:rPr>
              <a:t>generador</a:t>
            </a:r>
            <a:r>
              <a:rPr sz="2000" spc="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31F20"/>
                </a:solidFill>
                <a:latin typeface="Arial MT"/>
                <a:cs typeface="Arial MT"/>
              </a:rPr>
              <a:t>actúa</a:t>
            </a:r>
            <a:r>
              <a:rPr sz="2000" spc="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31F20"/>
                </a:solidFill>
                <a:latin typeface="Arial MT"/>
                <a:cs typeface="Arial MT"/>
              </a:rPr>
              <a:t>sobre</a:t>
            </a:r>
            <a:r>
              <a:rPr sz="2000" spc="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31F20"/>
                </a:solidFill>
                <a:latin typeface="Arial MT"/>
                <a:cs typeface="Arial MT"/>
              </a:rPr>
              <a:t>los</a:t>
            </a:r>
            <a:r>
              <a:rPr sz="2000" spc="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231F20"/>
                </a:solidFill>
                <a:latin typeface="Arial MT"/>
                <a:cs typeface="Arial MT"/>
              </a:rPr>
              <a:t>contactores</a:t>
            </a:r>
            <a:r>
              <a:rPr sz="2000" spc="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Arial MT"/>
                <a:cs typeface="Arial MT"/>
              </a:rPr>
              <a:t>e</a:t>
            </a:r>
            <a:r>
              <a:rPr sz="2000" spc="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00" dirty="0" err="1" smtClean="0">
                <a:solidFill>
                  <a:srgbClr val="231F20"/>
                </a:solidFill>
                <a:latin typeface="Arial MT"/>
                <a:cs typeface="Arial MT"/>
              </a:rPr>
              <a:t>interruptores</a:t>
            </a:r>
            <a:r>
              <a:rPr lang="es-ES" sz="2000" dirty="0" smtClean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35" dirty="0">
                <a:solidFill>
                  <a:srgbClr val="231F20"/>
                </a:solidFill>
                <a:latin typeface="Arial MT"/>
                <a:cs typeface="Arial MT"/>
              </a:rPr>
              <a:t>automáticos de rotor y estator, sobre el </a:t>
            </a:r>
            <a:r>
              <a:rPr lang="es-ES" sz="2000" spc="35" dirty="0" smtClean="0">
                <a:solidFill>
                  <a:srgbClr val="231F20"/>
                </a:solidFill>
                <a:latin typeface="Arial MT"/>
                <a:cs typeface="Arial MT"/>
              </a:rPr>
              <a:t>convertidor del </a:t>
            </a:r>
            <a:r>
              <a:rPr lang="es-ES" sz="2000" spc="35" dirty="0">
                <a:solidFill>
                  <a:srgbClr val="231F20"/>
                </a:solidFill>
                <a:latin typeface="Arial MT"/>
                <a:cs typeface="Arial MT"/>
              </a:rPr>
              <a:t>rotor, sobre el interruptor automático de MT y </a:t>
            </a:r>
            <a:r>
              <a:rPr lang="es-ES" sz="2000" spc="35" dirty="0" smtClean="0">
                <a:solidFill>
                  <a:srgbClr val="231F20"/>
                </a:solidFill>
                <a:latin typeface="Arial MT"/>
                <a:cs typeface="Arial MT"/>
              </a:rPr>
              <a:t>sobre </a:t>
            </a:r>
            <a:r>
              <a:rPr lang="es-ES" sz="2000" spc="35" dirty="0">
                <a:solidFill>
                  <a:srgbClr val="231F20"/>
                </a:solidFill>
                <a:latin typeface="Arial MT"/>
                <a:cs typeface="Arial MT"/>
              </a:rPr>
              <a:t>el regulador del ángulo de paso.</a:t>
            </a:r>
          </a:p>
          <a:p>
            <a:pPr marL="12700" marR="5080" algn="just">
              <a:lnSpc>
                <a:spcPct val="105300"/>
              </a:lnSpc>
              <a:spcBef>
                <a:spcPts val="100"/>
              </a:spcBef>
            </a:pPr>
            <a:r>
              <a:rPr lang="es-ES" sz="2000" spc="35" dirty="0">
                <a:solidFill>
                  <a:srgbClr val="231F20"/>
                </a:solidFill>
                <a:latin typeface="Arial MT"/>
                <a:cs typeface="Arial MT"/>
              </a:rPr>
              <a:t>Con el fin de gestionar distintos regímenes </a:t>
            </a:r>
            <a:r>
              <a:rPr lang="es-ES" sz="2000" spc="35" dirty="0" smtClean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lang="es-ES" sz="2000" spc="35" dirty="0">
                <a:solidFill>
                  <a:srgbClr val="231F20"/>
                </a:solidFill>
                <a:latin typeface="Arial MT"/>
                <a:cs typeface="Arial MT"/>
              </a:rPr>
              <a:t>viento, existe la posibilidad de efectuar la </a:t>
            </a:r>
            <a:r>
              <a:rPr lang="es-ES" sz="2000" spc="35" dirty="0" smtClean="0">
                <a:solidFill>
                  <a:srgbClr val="231F20"/>
                </a:solidFill>
                <a:latin typeface="Arial MT"/>
                <a:cs typeface="Arial MT"/>
              </a:rPr>
              <a:t>conexión </a:t>
            </a:r>
            <a:r>
              <a:rPr lang="es-ES" sz="2000" spc="35" dirty="0">
                <a:solidFill>
                  <a:srgbClr val="231F20"/>
                </a:solidFill>
                <a:latin typeface="Arial MT"/>
                <a:cs typeface="Arial MT"/>
              </a:rPr>
              <a:t>estrella-triángulo de los bobinados </a:t>
            </a:r>
            <a:r>
              <a:rPr lang="es-ES" sz="2000" spc="35" dirty="0" smtClean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lang="es-ES" sz="2000" spc="35" dirty="0">
                <a:solidFill>
                  <a:srgbClr val="231F20"/>
                </a:solidFill>
                <a:latin typeface="Arial MT"/>
                <a:cs typeface="Arial MT"/>
              </a:rPr>
              <a:t>estator del estator mediante </a:t>
            </a:r>
            <a:r>
              <a:rPr lang="es-ES" sz="2000" spc="35" dirty="0" err="1" smtClean="0">
                <a:solidFill>
                  <a:srgbClr val="231F20"/>
                </a:solidFill>
                <a:latin typeface="Arial MT"/>
                <a:cs typeface="Arial MT"/>
              </a:rPr>
              <a:t>contactores</a:t>
            </a:r>
            <a:r>
              <a:rPr lang="es-ES" sz="2000" spc="35" dirty="0" smtClean="0">
                <a:solidFill>
                  <a:srgbClr val="231F20"/>
                </a:solidFill>
                <a:latin typeface="Arial MT"/>
                <a:cs typeface="Arial MT"/>
              </a:rPr>
              <a:t> de</a:t>
            </a:r>
            <a:r>
              <a:rPr lang="es-ES" sz="2000" spc="40" dirty="0" smtClean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5" dirty="0">
                <a:solidFill>
                  <a:srgbClr val="231F20"/>
                </a:solidFill>
                <a:latin typeface="Arial MT"/>
                <a:cs typeface="Arial MT"/>
              </a:rPr>
              <a:t>estator</a:t>
            </a:r>
            <a:r>
              <a:rPr lang="es-ES" sz="2000" spc="6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45" dirty="0">
                <a:solidFill>
                  <a:srgbClr val="231F20"/>
                </a:solidFill>
                <a:latin typeface="Arial MT"/>
                <a:cs typeface="Arial MT"/>
              </a:rPr>
              <a:t>del</a:t>
            </a:r>
            <a:r>
              <a:rPr lang="es-ES" sz="2000" spc="5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5" dirty="0">
                <a:solidFill>
                  <a:srgbClr val="231F20"/>
                </a:solidFill>
                <a:latin typeface="Arial MT"/>
                <a:cs typeface="Arial MT"/>
              </a:rPr>
              <a:t>estator</a:t>
            </a:r>
            <a:r>
              <a:rPr lang="es-ES" sz="2000" spc="6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5" dirty="0">
                <a:solidFill>
                  <a:srgbClr val="231F20"/>
                </a:solidFill>
                <a:latin typeface="Arial MT"/>
                <a:cs typeface="Arial MT"/>
              </a:rPr>
              <a:t>mediante</a:t>
            </a:r>
            <a:r>
              <a:rPr lang="es-ES" sz="2000" spc="6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65" dirty="0" err="1">
                <a:solidFill>
                  <a:srgbClr val="231F20"/>
                </a:solidFill>
                <a:latin typeface="Arial MT"/>
                <a:cs typeface="Arial MT"/>
              </a:rPr>
              <a:t>contactores</a:t>
            </a:r>
            <a:r>
              <a:rPr lang="es-ES" sz="2000" spc="6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7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dimensionados 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adecuadamente. </a:t>
            </a:r>
            <a:r>
              <a:rPr lang="es-ES" sz="2000" spc="-35" dirty="0">
                <a:solidFill>
                  <a:srgbClr val="231F20"/>
                </a:solidFill>
                <a:latin typeface="Arial MT"/>
                <a:cs typeface="Arial MT"/>
              </a:rPr>
              <a:t>También </a:t>
            </a:r>
            <a:r>
              <a:rPr lang="es-ES" sz="2000" spc="-20" dirty="0">
                <a:solidFill>
                  <a:srgbClr val="231F20"/>
                </a:solidFill>
                <a:latin typeface="Arial MT"/>
                <a:cs typeface="Arial MT"/>
              </a:rPr>
              <a:t>en 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este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caso,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30" dirty="0">
                <a:solidFill>
                  <a:srgbClr val="231F20"/>
                </a:solidFill>
                <a:latin typeface="Arial MT"/>
                <a:cs typeface="Arial MT"/>
              </a:rPr>
              <a:t>para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30" dirty="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25" dirty="0">
                <a:solidFill>
                  <a:srgbClr val="231F20"/>
                </a:solidFill>
                <a:latin typeface="Arial MT"/>
                <a:cs typeface="Arial MT"/>
              </a:rPr>
              <a:t>elección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lang="es-ES" sz="2000" spc="-30" dirty="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25" dirty="0">
                <a:solidFill>
                  <a:srgbClr val="231F20"/>
                </a:solidFill>
                <a:latin typeface="Arial MT"/>
                <a:cs typeface="Arial MT"/>
              </a:rPr>
              <a:t>coordinación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25" dirty="0">
                <a:solidFill>
                  <a:srgbClr val="231F20"/>
                </a:solidFill>
                <a:latin typeface="Arial MT"/>
                <a:cs typeface="Arial MT"/>
              </a:rPr>
              <a:t>interruptor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20" dirty="0" smtClean="0">
                <a:solidFill>
                  <a:srgbClr val="231F20"/>
                </a:solidFill>
                <a:latin typeface="Arial MT"/>
                <a:cs typeface="Arial MT"/>
              </a:rPr>
              <a:t>automático-</a:t>
            </a:r>
            <a:r>
              <a:rPr lang="es-ES" sz="2000" spc="10" dirty="0" err="1" smtClean="0">
                <a:solidFill>
                  <a:srgbClr val="231F20"/>
                </a:solidFill>
                <a:latin typeface="Arial MT"/>
                <a:cs typeface="Arial MT"/>
              </a:rPr>
              <a:t>contactor</a:t>
            </a:r>
            <a:r>
              <a:rPr lang="es-ES" sz="2000" spc="80" dirty="0" smtClean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deben</a:t>
            </a:r>
            <a:r>
              <a:rPr lang="es-ES" sz="2000" spc="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consultarse</a:t>
            </a:r>
            <a:r>
              <a:rPr lang="es-ES" sz="2000" spc="8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las</a:t>
            </a:r>
            <a:r>
              <a:rPr lang="es-ES" sz="2000" spc="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tablas</a:t>
            </a:r>
            <a:r>
              <a:rPr lang="es-ES" sz="2000" spc="8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para</a:t>
            </a:r>
            <a:r>
              <a:rPr lang="es-ES" sz="2000" spc="8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arranque/ </a:t>
            </a:r>
            <a:r>
              <a:rPr lang="es-ES" sz="2000" spc="-25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protección</a:t>
            </a:r>
            <a:r>
              <a:rPr lang="es-ES"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lang="es-ES" sz="20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motores</a:t>
            </a:r>
            <a:r>
              <a:rPr lang="es-ES"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ABB.</a:t>
            </a:r>
          </a:p>
          <a:p>
            <a:pPr marL="12700" marR="5080">
              <a:lnSpc>
                <a:spcPct val="105200"/>
              </a:lnSpc>
              <a:spcBef>
                <a:spcPts val="100"/>
              </a:spcBef>
            </a:pPr>
            <a:endParaRPr lang="es-ES" sz="2000" dirty="0">
              <a:solidFill>
                <a:srgbClr val="231F20"/>
              </a:solidFill>
              <a:latin typeface="Arial MT"/>
              <a:cs typeface="Arial MT"/>
            </a:endParaRPr>
          </a:p>
          <a:p>
            <a:pPr marL="12700" marR="5080" algn="just">
              <a:lnSpc>
                <a:spcPct val="107900"/>
              </a:lnSpc>
              <a:spcBef>
                <a:spcPts val="100"/>
              </a:spcBef>
            </a:pPr>
            <a:r>
              <a:rPr lang="es-ES" sz="2000" spc="-30" dirty="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lang="es-ES" sz="2000" spc="2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el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arranque,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primero 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se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cierra 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el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circuito de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puesta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marcha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del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 circuito</a:t>
            </a:r>
            <a:r>
              <a:rPr lang="es-ES" sz="20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del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rotor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paralelo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5" dirty="0">
                <a:solidFill>
                  <a:srgbClr val="231F20"/>
                </a:solidFill>
                <a:latin typeface="Arial MT"/>
                <a:cs typeface="Arial MT"/>
              </a:rPr>
              <a:t>con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el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interruptor-</a:t>
            </a:r>
            <a:r>
              <a:rPr lang="es-ES" sz="2000" spc="5" dirty="0" err="1">
                <a:solidFill>
                  <a:srgbClr val="231F20"/>
                </a:solidFill>
                <a:latin typeface="Arial MT"/>
                <a:cs typeface="Arial MT"/>
              </a:rPr>
              <a:t>contactor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.</a:t>
            </a:r>
            <a:endParaRPr lang="es-ES" sz="2000" dirty="0">
              <a:latin typeface="Arial MT"/>
              <a:cs typeface="Arial MT"/>
            </a:endParaRPr>
          </a:p>
          <a:p>
            <a:pPr marL="12700" marR="5080" algn="just">
              <a:lnSpc>
                <a:spcPct val="107900"/>
              </a:lnSpc>
            </a:pPr>
            <a:r>
              <a:rPr lang="es-ES" sz="2000" spc="-30" dirty="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lang="es-ES" sz="200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circuito</a:t>
            </a:r>
            <a:r>
              <a:rPr lang="es-ES" sz="20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puesta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marcha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hay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una</a:t>
            </a:r>
            <a:r>
              <a:rPr lang="es-ES" sz="2000" spc="24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dirty="0" smtClean="0">
                <a:solidFill>
                  <a:srgbClr val="231F20"/>
                </a:solidFill>
                <a:latin typeface="Arial MT"/>
                <a:cs typeface="Arial MT"/>
              </a:rPr>
              <a:t>resis</a:t>
            </a:r>
            <a:r>
              <a:rPr lang="es-ES" sz="2000" spc="5" dirty="0" smtClean="0">
                <a:solidFill>
                  <a:srgbClr val="231F20"/>
                </a:solidFill>
                <a:latin typeface="Arial MT"/>
                <a:cs typeface="Arial MT"/>
              </a:rPr>
              <a:t>tencia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valor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adecuado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para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limitar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la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corriente de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arranque.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20" dirty="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continuación</a:t>
            </a:r>
            <a:r>
              <a:rPr lang="es-ES" sz="20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se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cierra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5" dirty="0" err="1">
                <a:solidFill>
                  <a:srgbClr val="231F20"/>
                </a:solidFill>
                <a:latin typeface="Arial MT"/>
                <a:cs typeface="Arial MT"/>
              </a:rPr>
              <a:t>contactor</a:t>
            </a:r>
            <a:r>
              <a:rPr lang="es-ES" sz="2000" spc="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del </a:t>
            </a:r>
            <a:r>
              <a:rPr lang="es-ES" sz="2000" spc="-25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circuito</a:t>
            </a:r>
            <a:r>
              <a:rPr lang="es-ES" sz="20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 excitación</a:t>
            </a:r>
            <a:r>
              <a:rPr lang="es-ES" sz="20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principal  del  rotor 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y</a:t>
            </a:r>
            <a:r>
              <a:rPr lang="es-ES" sz="2000" spc="26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luego</a:t>
            </a:r>
            <a:r>
              <a:rPr lang="es-ES" sz="2000" spc="26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el </a:t>
            </a:r>
            <a:r>
              <a:rPr lang="es-ES" sz="2000" spc="-25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del</a:t>
            </a:r>
            <a:r>
              <a:rPr lang="es-ES"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circuito</a:t>
            </a:r>
            <a:r>
              <a:rPr lang="es-ES"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principal</a:t>
            </a:r>
            <a:r>
              <a:rPr lang="es-ES" sz="20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lang="es-ES"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potencia</a:t>
            </a:r>
            <a:r>
              <a:rPr lang="es-ES" sz="20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del</a:t>
            </a:r>
            <a:r>
              <a:rPr lang="es-ES"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estator.</a:t>
            </a:r>
            <a:endParaRPr lang="es-ES" sz="2000" dirty="0">
              <a:latin typeface="Arial MT"/>
              <a:cs typeface="Arial MT"/>
            </a:endParaRPr>
          </a:p>
          <a:p>
            <a:pPr marL="12700" marR="5080" algn="just">
              <a:lnSpc>
                <a:spcPct val="107900"/>
              </a:lnSpc>
            </a:pP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Dado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que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este</a:t>
            </a:r>
            <a:r>
              <a:rPr lang="es-ES" sz="2000" spc="25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caso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lang="es-ES" sz="2000" spc="24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5" dirty="0">
                <a:solidFill>
                  <a:srgbClr val="231F20"/>
                </a:solidFill>
                <a:latin typeface="Arial MT"/>
                <a:cs typeface="Arial MT"/>
              </a:rPr>
              <a:t>campo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magnético dentro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del</a:t>
            </a:r>
            <a:r>
              <a:rPr lang="es-ES" sz="2000" spc="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generador</a:t>
            </a:r>
            <a:r>
              <a:rPr lang="es-ES" sz="2000" spc="9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se</a:t>
            </a:r>
            <a:r>
              <a:rPr lang="es-ES" sz="2000" spc="9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genera</a:t>
            </a:r>
            <a:r>
              <a:rPr lang="es-ES" sz="2000" spc="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con</a:t>
            </a:r>
            <a:r>
              <a:rPr lang="es-ES" sz="2000" spc="9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lang="es-ES" sz="2000" spc="9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alimentación</a:t>
            </a:r>
            <a:r>
              <a:rPr lang="es-ES" sz="2000" spc="9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del</a:t>
            </a:r>
            <a:r>
              <a:rPr lang="es-ES" sz="2000" spc="9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rotor, </a:t>
            </a:r>
            <a:r>
              <a:rPr lang="es-ES" sz="2000" spc="-25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al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cerrar 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el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circuito de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alimentación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del estator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no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hay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corriente</a:t>
            </a:r>
            <a:r>
              <a:rPr lang="es-ES"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lang="es-ES" sz="20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entrada</a:t>
            </a:r>
            <a:r>
              <a:rPr lang="es-ES"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(funcionamiento</a:t>
            </a:r>
            <a:r>
              <a:rPr lang="es-ES" sz="20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lang="es-ES"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AC-1).</a:t>
            </a:r>
            <a:endParaRPr lang="es-ES" sz="2000" dirty="0">
              <a:latin typeface="Arial MT"/>
              <a:cs typeface="Arial MT"/>
            </a:endParaRPr>
          </a:p>
          <a:p>
            <a:pPr marL="12700" marR="5715" algn="just">
              <a:lnSpc>
                <a:spcPct val="107900"/>
              </a:lnSpc>
            </a:pP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Una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vez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terminado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arranque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se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desconecta</a:t>
            </a:r>
            <a:r>
              <a:rPr lang="es-ES" sz="20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el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circuito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 puesta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en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marcha, </a:t>
            </a:r>
            <a:r>
              <a:rPr lang="es-ES" sz="2000" spc="15" dirty="0">
                <a:solidFill>
                  <a:srgbClr val="231F20"/>
                </a:solidFill>
                <a:latin typeface="Arial MT"/>
                <a:cs typeface="Arial MT"/>
              </a:rPr>
              <a:t>por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lo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que,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en </a:t>
            </a:r>
            <a:r>
              <a:rPr lang="es-ES" sz="2000" spc="20" dirty="0" smtClean="0">
                <a:solidFill>
                  <a:srgbClr val="231F20"/>
                </a:solidFill>
                <a:latin typeface="Arial MT"/>
                <a:cs typeface="Arial MT"/>
              </a:rPr>
              <a:t>condi</a:t>
            </a:r>
            <a:r>
              <a:rPr lang="es-ES" sz="2000" spc="5" dirty="0" smtClean="0">
                <a:solidFill>
                  <a:srgbClr val="231F20"/>
                </a:solidFill>
                <a:latin typeface="Arial MT"/>
                <a:cs typeface="Arial MT"/>
              </a:rPr>
              <a:t>ciones</a:t>
            </a:r>
            <a:r>
              <a:rPr lang="es-ES" sz="2000" spc="120" dirty="0" smtClean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lang="es-ES" sz="2000" spc="1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régimen</a:t>
            </a:r>
            <a:r>
              <a:rPr lang="es-ES" sz="2000" spc="1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dirty="0">
                <a:solidFill>
                  <a:srgbClr val="231F20"/>
                </a:solidFill>
                <a:latin typeface="Arial MT"/>
                <a:cs typeface="Arial MT"/>
              </a:rPr>
              <a:t>permanente,</a:t>
            </a:r>
            <a:r>
              <a:rPr lang="es-ES" sz="2000" spc="1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lang="es-ES" sz="2000" spc="1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potencia</a:t>
            </a:r>
            <a:r>
              <a:rPr lang="es-ES" sz="2000" spc="1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que</a:t>
            </a:r>
            <a:r>
              <a:rPr lang="es-ES" sz="2000" spc="1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fluye </a:t>
            </a:r>
            <a:r>
              <a:rPr lang="es-ES" sz="2000" spc="-25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20" dirty="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lang="es-ES" sz="20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través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del </a:t>
            </a:r>
            <a:r>
              <a:rPr lang="es-ES" sz="2000" spc="10" dirty="0">
                <a:solidFill>
                  <a:srgbClr val="231F20"/>
                </a:solidFill>
                <a:latin typeface="Arial MT"/>
                <a:cs typeface="Arial MT"/>
              </a:rPr>
              <a:t>circuito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del rotor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atraviesa </a:t>
            </a:r>
            <a:r>
              <a:rPr lang="es-ES" sz="20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15" dirty="0" err="1">
                <a:solidFill>
                  <a:srgbClr val="231F20"/>
                </a:solidFill>
                <a:latin typeface="Arial MT"/>
                <a:cs typeface="Arial MT"/>
              </a:rPr>
              <a:t>contactor</a:t>
            </a:r>
            <a:r>
              <a:rPr lang="es-ES" sz="20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-5" dirty="0">
                <a:solidFill>
                  <a:srgbClr val="231F20"/>
                </a:solidFill>
                <a:latin typeface="Arial MT"/>
                <a:cs typeface="Arial MT"/>
              </a:rPr>
              <a:t>auxiliar</a:t>
            </a:r>
            <a:r>
              <a:rPr lang="es-ES" sz="20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000" spc="5" dirty="0">
                <a:solidFill>
                  <a:srgbClr val="231F20"/>
                </a:solidFill>
                <a:latin typeface="Arial MT"/>
                <a:cs typeface="Arial MT"/>
              </a:rPr>
              <a:t>principal.</a:t>
            </a:r>
            <a:endParaRPr lang="es-ES" sz="2000" dirty="0">
              <a:latin typeface="Arial MT"/>
              <a:cs typeface="Arial MT"/>
            </a:endParaRPr>
          </a:p>
          <a:p>
            <a:pPr marL="12700" marR="5080" algn="just">
              <a:lnSpc>
                <a:spcPct val="105200"/>
              </a:lnSpc>
            </a:pPr>
            <a:endParaRPr sz="2400" dirty="0">
              <a:latin typeface="Arial MT"/>
              <a:cs typeface="Arial MT"/>
            </a:endParaRPr>
          </a:p>
        </p:txBody>
      </p:sp>
      <p:pic>
        <p:nvPicPr>
          <p:cNvPr id="114" name="Imagen 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0756" y="1841500"/>
            <a:ext cx="10134600" cy="7391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13556" y="622300"/>
            <a:ext cx="18135600" cy="1014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1750" algn="just">
              <a:lnSpc>
                <a:spcPct val="105300"/>
              </a:lnSpc>
              <a:spcBef>
                <a:spcPts val="100"/>
              </a:spcBef>
            </a:pP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hora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seleccionar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corte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400" spc="1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terruptor</a:t>
            </a:r>
            <a:r>
              <a:rPr sz="2400" spc="1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potencia,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necesario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evaluar las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corrientes de </a:t>
            </a:r>
            <a:r>
              <a:rPr sz="2400" spc="1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sz="2400" spc="1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tocircuito</a:t>
            </a:r>
            <a:r>
              <a:rPr sz="2400" spc="204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distintas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</a:t>
            </a:r>
            <a:r>
              <a:rPr lang="es-E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ES" sz="2400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marR="31750" algn="just">
              <a:lnSpc>
                <a:spcPct val="105300"/>
              </a:lnSpc>
              <a:spcBef>
                <a:spcPts val="10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0480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2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3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</a:t>
            </a:r>
            <a:r>
              <a:rPr sz="2400" spc="-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defecto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spc="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cc1</a:t>
            </a:r>
            <a:r>
              <a:rPr sz="2400" spc="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detectada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tomará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valor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de- </a:t>
            </a:r>
            <a:r>
              <a:rPr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penderá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sz="2400" spc="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2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r>
              <a:rPr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conectado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aerogenerador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impedancia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trans-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formador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BT/MT.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valor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sumar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rotor,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limitada aproximadamente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efecto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último</a:t>
            </a:r>
            <a:r>
              <a:rPr sz="2400" spc="1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s-ES" sz="2400" spc="10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0480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1115" indent="-114300" algn="just">
              <a:lnSpc>
                <a:spcPct val="105300"/>
              </a:lnSpc>
              <a:buChar char="•"/>
              <a:tabLst>
                <a:tab pos="330835" algn="l"/>
              </a:tabLst>
            </a:pP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2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3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 </a:t>
            </a:r>
            <a:r>
              <a:rPr sz="2400" spc="-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de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defecto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I</a:t>
            </a:r>
            <a:r>
              <a:rPr sz="2400" spc="7" baseline="-30303" dirty="0">
                <a:solidFill>
                  <a:srgbClr val="231F20"/>
                </a:solidFill>
                <a:latin typeface="Arial MT"/>
                <a:cs typeface="Arial MT"/>
              </a:rPr>
              <a:t>cc2</a:t>
            </a:r>
            <a:r>
              <a:rPr sz="2400" spc="15" baseline="-30303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detectada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por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el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in- </a:t>
            </a:r>
            <a:r>
              <a:rPr sz="2400" spc="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terruptor automático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tendrá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un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comportamiento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exponencial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amortiguado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y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será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suministrada,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durante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un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tiempo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limitado,</a:t>
            </a:r>
            <a:r>
              <a:rPr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 MT"/>
                <a:cs typeface="Arial MT"/>
              </a:rPr>
              <a:t>por</a:t>
            </a:r>
            <a:r>
              <a:rPr sz="2400" spc="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generador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 MT"/>
                <a:cs typeface="Arial MT"/>
              </a:rPr>
              <a:t>asíncrono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debido </a:t>
            </a:r>
            <a:r>
              <a:rPr sz="2400" spc="-20" dirty="0">
                <a:solidFill>
                  <a:srgbClr val="231F20"/>
                </a:solidFill>
                <a:latin typeface="Arial MT"/>
                <a:cs typeface="Arial MT"/>
              </a:rPr>
              <a:t>a la </a:t>
            </a:r>
            <a:r>
              <a:rPr sz="2400" spc="-30" dirty="0">
                <a:solidFill>
                  <a:srgbClr val="231F20"/>
                </a:solidFill>
                <a:latin typeface="Arial MT"/>
                <a:cs typeface="Arial MT"/>
              </a:rPr>
              <a:t>energía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cinética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acumulada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en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400" spc="24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rotor (todo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ello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es</a:t>
            </a:r>
            <a:r>
              <a:rPr sz="2400" spc="24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extensivo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al</a:t>
            </a:r>
            <a:r>
              <a:rPr sz="2400" spc="24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31F20"/>
                </a:solidFill>
                <a:latin typeface="Arial MT"/>
                <a:cs typeface="Arial MT"/>
              </a:rPr>
              <a:t>generador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 de</a:t>
            </a:r>
            <a:r>
              <a:rPr sz="24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velocidad</a:t>
            </a:r>
            <a:r>
              <a:rPr sz="24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 MT"/>
                <a:cs typeface="Arial MT"/>
              </a:rPr>
              <a:t>fija:</a:t>
            </a:r>
            <a:r>
              <a:rPr sz="24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 MT"/>
                <a:cs typeface="Arial MT"/>
              </a:rPr>
              <a:t>véase</a:t>
            </a:r>
            <a:r>
              <a:rPr sz="24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el</a:t>
            </a:r>
            <a:r>
              <a:rPr sz="2400" spc="2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 MT"/>
                <a:cs typeface="Arial MT"/>
              </a:rPr>
              <a:t>apartado</a:t>
            </a:r>
            <a:r>
              <a:rPr sz="2400" spc="2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 MT"/>
                <a:cs typeface="Arial MT"/>
              </a:rPr>
              <a:t>7.2.1</a:t>
            </a:r>
            <a:r>
              <a:rPr sz="2400" spc="-10" dirty="0" smtClean="0">
                <a:solidFill>
                  <a:srgbClr val="231F20"/>
                </a:solidFill>
                <a:latin typeface="Arial MT"/>
                <a:cs typeface="Arial MT"/>
              </a:rPr>
              <a:t>).</a:t>
            </a:r>
            <a:endParaRPr lang="es-ES" sz="2400" spc="-10" dirty="0" smtClean="0">
              <a:solidFill>
                <a:srgbClr val="231F20"/>
              </a:solidFill>
              <a:latin typeface="Arial MT"/>
              <a:cs typeface="Arial MT"/>
            </a:endParaRPr>
          </a:p>
          <a:p>
            <a:pPr marL="329565" marR="31115" indent="-114300" algn="just">
              <a:lnSpc>
                <a:spcPct val="105300"/>
              </a:lnSpc>
              <a:buChar char="•"/>
              <a:tabLst>
                <a:tab pos="330835" algn="l"/>
              </a:tabLst>
            </a:pPr>
            <a:endParaRPr lang="es-ES" sz="2400" spc="-10" dirty="0">
              <a:solidFill>
                <a:srgbClr val="231F20"/>
              </a:solidFill>
              <a:latin typeface="Arial MT"/>
              <a:cs typeface="Arial MT"/>
            </a:endParaRPr>
          </a:p>
          <a:p>
            <a:pPr marL="38100" marR="30480" algn="just">
              <a:lnSpc>
                <a:spcPct val="105300"/>
              </a:lnSpc>
              <a:spcBef>
                <a:spcPts val="100"/>
              </a:spcBef>
            </a:pP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análoga,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selección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 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corte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 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 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</a:t>
            </a:r>
            <a:r>
              <a:rPr lang="es-ES"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excitación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del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rotor, es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necesario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evaluar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corrientes de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constatadas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dicho 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localización</a:t>
            </a:r>
            <a:r>
              <a:rPr lang="es-ES" sz="24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fallo</a:t>
            </a:r>
            <a:r>
              <a:rPr lang="es-E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8100" marR="30480" algn="just">
              <a:lnSpc>
                <a:spcPct val="105300"/>
              </a:lnSpc>
              <a:spcBef>
                <a:spcPts val="100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0480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3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 </a:t>
            </a:r>
            <a:r>
              <a:rPr lang="es-ES" sz="2400" spc="-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spc="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cc3</a:t>
            </a:r>
            <a:r>
              <a:rPr lang="es-ES" sz="2400" spc="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detectada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spc="1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s-ES" sz="2400" spc="1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terruptor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tendrá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igual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suma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cc2</a:t>
            </a:r>
            <a:r>
              <a:rPr lang="es-E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29565" marR="30480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0480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lang="es-ES"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corriente 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 detectada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automático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spc="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cc4</a:t>
            </a:r>
            <a:r>
              <a:rPr lang="es-ES" sz="2400" spc="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limitará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aproximadamente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convertidor.</a:t>
            </a:r>
          </a:p>
          <a:p>
            <a:pPr marL="329565" marR="30480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endParaRPr lang="es-ES" sz="24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marR="30480" algn="just">
              <a:lnSpc>
                <a:spcPct val="105300"/>
              </a:lnSpc>
              <a:spcBef>
                <a:spcPts val="100"/>
              </a:spcBef>
            </a:pP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efectos de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cables del lado del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y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lado de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 </a:t>
            </a:r>
            <a:r>
              <a:rPr lang="es-ES" sz="2400" spc="-1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spc="-22" baseline="-30303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ES" sz="2400" spc="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válidas</a:t>
            </a:r>
            <a:r>
              <a:rPr lang="es-ES" sz="2400" spc="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consideraciones</a:t>
            </a:r>
            <a:r>
              <a:rPr lang="es-ES" sz="2400" spc="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hechas</a:t>
            </a:r>
            <a:r>
              <a:rPr lang="es-ES" sz="2400" spc="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apartado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marR="30480" algn="just">
              <a:lnSpc>
                <a:spcPct val="105300"/>
              </a:lnSpc>
            </a:pP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7.2.1.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Además,</a:t>
            </a:r>
            <a:r>
              <a:rPr lang="es-ES"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ES"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cables</a:t>
            </a:r>
            <a:r>
              <a:rPr lang="es-ES"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tuvieran</a:t>
            </a:r>
            <a:r>
              <a:rPr lang="es-ES"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2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spc="-30" baseline="-30303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s-ES" sz="2400" spc="52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</a:t>
            </a:r>
            <a:r>
              <a:rPr lang="es-ES" sz="2400" spc="1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1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</a:t>
            </a:r>
            <a:r>
              <a:rPr lang="es-ES" sz="2400" spc="1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deja</a:t>
            </a:r>
            <a:r>
              <a:rPr lang="es-ES" sz="2400" spc="1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pasar </a:t>
            </a:r>
            <a:r>
              <a:rPr lang="es-ES" sz="2400" spc="-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convertidor,</a:t>
            </a:r>
            <a:r>
              <a:rPr lang="es-ES" sz="2400" spc="2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mismos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debería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verificada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que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refiere </a:t>
            </a: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constante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1115" indent="-114300" algn="just">
              <a:lnSpc>
                <a:spcPct val="105300"/>
              </a:lnSpc>
              <a:buChar char="•"/>
              <a:tabLst>
                <a:tab pos="330835" algn="l"/>
              </a:tabLst>
            </a:pPr>
            <a:endParaRPr sz="24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8613" y="698500"/>
            <a:ext cx="17983200" cy="39164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5300"/>
              </a:lnSpc>
              <a:spcBef>
                <a:spcPts val="100"/>
              </a:spcBef>
            </a:pP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automáticos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circuito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excitación principal permiten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también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aislar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estator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convertidor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rotor,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respectivamente.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necesario,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tanto,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comprobar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tales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equipos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sean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capaces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asegurar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seccionamiento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z="2400" spc="2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tensiones</a:t>
            </a:r>
            <a:r>
              <a:rPr sz="24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empleo.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2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 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509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necesario 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poner 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  </a:t>
            </a:r>
            <a:r>
              <a:rPr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dispositi- </a:t>
            </a:r>
            <a:r>
              <a:rPr sz="2400" spc="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</a:t>
            </a:r>
            <a:r>
              <a:rPr sz="2400" spc="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4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4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sz="2400" spc="5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4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</a:t>
            </a:r>
            <a:r>
              <a:rPr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2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4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</a:t>
            </a:r>
            <a:r>
              <a:rPr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sz="2400" spc="4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doblemen-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alimentado;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esto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que,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</a:t>
            </a:r>
            <a:r>
              <a:rPr sz="2400" spc="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dicho</a:t>
            </a:r>
            <a:r>
              <a:rPr sz="2400" spc="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</a:t>
            </a:r>
            <a:r>
              <a:rPr sz="2400" spc="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(improbable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conexiones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han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realizado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convenientemente), el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ge-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nerador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pondría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funcionar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tuviera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rotor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jaula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ardilla,</a:t>
            </a:r>
            <a:r>
              <a:rPr sz="24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mientras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limitaría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sz="2400" spc="229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2400" spc="2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2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sz="2400" spc="2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corriente nominal </a:t>
            </a: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y,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intervención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pro-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tecciones</a:t>
            </a:r>
            <a:r>
              <a:rPr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internas,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entraría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modo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espera</a:t>
            </a:r>
            <a:r>
              <a:rPr sz="2400" spc="-2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25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5300"/>
              </a:lnSpc>
              <a:spcBef>
                <a:spcPts val="100"/>
              </a:spcBef>
            </a:pPr>
            <a:r>
              <a:rPr lang="es-ES"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 7.3 </a:t>
            </a:r>
            <a:r>
              <a:rPr lang="es-ES"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resumen </a:t>
            </a:r>
            <a:r>
              <a:rPr lang="es-ES"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principales características </a:t>
            </a: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cuenta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elección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automáticos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contactores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 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potencia,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excitación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puesta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marcha.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5300"/>
              </a:lnSpc>
              <a:spcBef>
                <a:spcPts val="10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8613" y="4515222"/>
            <a:ext cx="17983200" cy="3736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5300"/>
              </a:lnSpc>
              <a:spcBef>
                <a:spcPts val="10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0" name="Imagen 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356" y="4279900"/>
            <a:ext cx="12649200" cy="6019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65956" y="425133"/>
            <a:ext cx="7543800" cy="102233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algn="just">
              <a:spcBef>
                <a:spcPts val="459"/>
              </a:spcBef>
            </a:pPr>
            <a:r>
              <a:rPr sz="3200" b="1" spc="-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</a:t>
            </a:r>
            <a:r>
              <a:rPr sz="3200" b="1" spc="24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</a:t>
            </a:r>
            <a:r>
              <a:rPr sz="3200" b="1" spc="2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3200" b="1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</a:t>
            </a:r>
            <a:r>
              <a:rPr sz="3200" b="1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1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  <a:endParaRPr lang="es-ES" sz="3200" b="1" spc="15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459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5300"/>
              </a:lnSpc>
              <a:spcBef>
                <a:spcPts val="254"/>
              </a:spcBef>
            </a:pP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figura 7.3 muestra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 eléc-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trico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característico 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z="2400" spc="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</a:t>
            </a:r>
            <a:r>
              <a:rPr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aerogeneradores.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5300"/>
              </a:lnSpc>
            </a:pP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verse,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control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ae-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rogenerador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actúa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control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convertidor, sobre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 y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regulador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ángulo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</a:t>
            </a:r>
            <a:r>
              <a:rPr sz="2400" spc="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5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5300"/>
              </a:lnSpc>
            </a:pPr>
            <a:endParaRPr lang="es-ES" sz="2400" spc="5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3099"/>
              </a:lnSpc>
              <a:spcBef>
                <a:spcPts val="65"/>
              </a:spcBef>
            </a:pP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vez, el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convertidor, </a:t>
            </a:r>
            <a:r>
              <a:rPr lang="es-ES" sz="2400" spc="1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funcionamiento de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electrónicas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lado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lado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red,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también controla los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 </a:t>
            </a:r>
            <a:r>
              <a:rPr lang="es-ES" sz="2400" spc="1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</a:t>
            </a:r>
            <a:r>
              <a:rPr lang="es-ES" sz="2400" spc="1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colocados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generador y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s-ES" sz="2400" spc="-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700" marR="5080" algn="just">
              <a:lnSpc>
                <a:spcPct val="103099"/>
              </a:lnSpc>
              <a:spcBef>
                <a:spcPts val="65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3099"/>
              </a:lnSpc>
            </a:pP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diversos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enfoques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criterios  de  </a:t>
            </a:r>
            <a:r>
              <a:rPr lang="es-ES"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di- </a:t>
            </a:r>
            <a:r>
              <a:rPr lang="es-ES" sz="2400" spc="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seño</a:t>
            </a:r>
            <a:r>
              <a:rPr lang="es-ES" sz="2400" spc="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prioridad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</a:t>
            </a:r>
            <a:r>
              <a:rPr lang="es-ES"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diseñador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fabricante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aerogeneradores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que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trate,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selección 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componentes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variar.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Algunos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criterios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diseño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importantes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cuenta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son: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800" indent="-114935">
              <a:spcBef>
                <a:spcPts val="35"/>
              </a:spcBef>
              <a:buChar char="•"/>
              <a:tabLst>
                <a:tab pos="305435" algn="l"/>
              </a:tabLst>
            </a:pP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1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800" indent="-114935">
              <a:spcBef>
                <a:spcPts val="35"/>
              </a:spcBef>
              <a:buChar char="•"/>
              <a:tabLst>
                <a:tab pos="305435" algn="l"/>
              </a:tabLst>
            </a:pP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desconexión</a:t>
            </a:r>
            <a:r>
              <a:rPr lang="es-ES"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segura;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165" marR="5080" indent="-114300">
              <a:lnSpc>
                <a:spcPct val="103099"/>
              </a:lnSpc>
              <a:buChar char="•"/>
              <a:tabLst>
                <a:tab pos="305435" algn="l"/>
              </a:tabLst>
            </a:pPr>
            <a:r>
              <a:rPr lang="es-ES"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</a:t>
            </a:r>
            <a:r>
              <a:rPr lang="es-ES"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maniobras</a:t>
            </a:r>
            <a:r>
              <a:rPr lang="es-ES"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conexión/desco</a:t>
            </a:r>
            <a:r>
              <a:rPr lang="es-E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nexión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530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156" y="1841500"/>
            <a:ext cx="1043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20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65956" y="927100"/>
            <a:ext cx="7391400" cy="7327326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8255" algn="just">
              <a:lnSpc>
                <a:spcPct val="103099"/>
              </a:lnSpc>
            </a:pPr>
            <a:r>
              <a:rPr lang="es-ES" sz="2400" spc="-3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función de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tales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criterios,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soluciones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existentes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actualidad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son: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800" indent="-114300" algn="just">
              <a:spcBef>
                <a:spcPts val="35"/>
              </a:spcBef>
              <a:buChar char="•"/>
              <a:tabLst>
                <a:tab pos="304800" algn="l"/>
              </a:tabLst>
            </a:pP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lado</a:t>
            </a:r>
            <a:r>
              <a:rPr lang="es-ES"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1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s-ES" sz="2400" spc="1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6300" indent="-342900" algn="just">
              <a:spcBef>
                <a:spcPts val="60"/>
              </a:spcBef>
              <a:buFont typeface="Wingdings" panose="05000000000000000000" pitchFamily="2" charset="2"/>
              <a:buChar char="q"/>
            </a:pPr>
            <a:r>
              <a:rPr lang="es-ES" sz="2400" spc="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lang="es-ES" sz="2400" spc="204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6300" marR="100965" indent="-342900" algn="just">
              <a:lnSpc>
                <a:spcPct val="103099"/>
              </a:lnSpc>
              <a:spcBef>
                <a:spcPts val="20"/>
              </a:spcBef>
              <a:buFont typeface="Wingdings" panose="05000000000000000000" pitchFamily="2" charset="2"/>
              <a:buChar char="q"/>
            </a:pPr>
            <a:r>
              <a:rPr lang="es-ES" sz="2400" spc="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spc="204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coordinado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2400" spc="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contactor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800" indent="-114300" algn="just">
              <a:spcBef>
                <a:spcPts val="40"/>
              </a:spcBef>
              <a:buChar char="•"/>
              <a:tabLst>
                <a:tab pos="304800" algn="l"/>
              </a:tabLst>
            </a:pP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lado</a:t>
            </a:r>
            <a:r>
              <a:rPr lang="es-ES" sz="2400" spc="1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lang="es-ES" sz="2400" spc="1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6300" indent="-342900" algn="just">
              <a:spcBef>
                <a:spcPts val="55"/>
              </a:spcBef>
              <a:buFont typeface="Wingdings" panose="05000000000000000000" pitchFamily="2" charset="2"/>
              <a:buChar char="q"/>
            </a:pPr>
            <a:r>
              <a:rPr lang="es-ES" sz="2400" spc="5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olo</a:t>
            </a:r>
            <a:r>
              <a:rPr lang="es-ES" sz="2400" spc="204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6300" marR="100965" indent="-342900" algn="just">
              <a:lnSpc>
                <a:spcPct val="103099"/>
              </a:lnSpc>
              <a:spcBef>
                <a:spcPts val="25"/>
              </a:spcBef>
              <a:buFont typeface="Wingdings" panose="05000000000000000000" pitchFamily="2" charset="2"/>
              <a:buChar char="q"/>
            </a:pPr>
            <a:r>
              <a:rPr lang="es-ES" sz="2400" spc="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spc="204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coordinado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contactor</a:t>
            </a:r>
            <a:r>
              <a:rPr lang="es-ES" sz="2400" spc="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23900" marR="100965" indent="-190500" algn="just">
              <a:lnSpc>
                <a:spcPct val="103099"/>
              </a:lnSpc>
              <a:spcBef>
                <a:spcPts val="25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5300"/>
              </a:lnSpc>
            </a:pPr>
            <a:r>
              <a:rPr lang="es-ES"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enfoque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 ABB 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s-ES"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 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soporte 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cliente</a:t>
            </a:r>
            <a:r>
              <a:rPr lang="es-ES" sz="2400" spc="2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soluciones 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anteriores,</a:t>
            </a:r>
            <a:r>
              <a:rPr lang="es-ES"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explicando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ventajas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desventajas</a:t>
            </a:r>
            <a:r>
              <a:rPr lang="es-ES" sz="2400" spc="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 cada  configuración,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promoviendo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de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solución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combinada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spc="1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contactor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operaciones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maniobra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coordinada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 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seccionamiento.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0530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956" y="1993900"/>
            <a:ext cx="1043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604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61156" y="380899"/>
            <a:ext cx="8763000" cy="101725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5200"/>
              </a:lnSpc>
              <a:spcBef>
                <a:spcPts val="100"/>
              </a:spcBef>
            </a:pP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y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converti-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dor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capaz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funcionar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frecuencia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magnitudes eléctricas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(habitualmente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1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Hz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velocidad de rotación del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alternador)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cumplir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funciones: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165" marR="5715" indent="-114300" algn="just">
              <a:lnSpc>
                <a:spcPct val="105200"/>
              </a:lnSpc>
              <a:buFont typeface="Tahoma"/>
              <a:buChar char="•"/>
              <a:tabLst>
                <a:tab pos="304800" algn="l"/>
              </a:tabLst>
            </a:pPr>
            <a:r>
              <a:rPr sz="2400" i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seccionamiento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durante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ciclos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normales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mantenimiento,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dispo- </a:t>
            </a:r>
            <a:r>
              <a:rPr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sitivos</a:t>
            </a:r>
            <a:r>
              <a:rPr sz="2400" spc="1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desconexión 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controlados </a:t>
            </a:r>
            <a:r>
              <a:rPr sz="2400" spc="1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400" spc="-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inversor.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situación 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</a:t>
            </a:r>
            <a:r>
              <a:rPr sz="2400" spc="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falta</a:t>
            </a:r>
            <a:r>
              <a:rPr sz="2400" spc="2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seccionamiento 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segu-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</a:t>
            </a:r>
            <a:r>
              <a:rPr sz="2400" spc="1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sz="24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garantice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aislamiento</a:t>
            </a:r>
            <a:r>
              <a:rPr sz="2400" spc="1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165" marR="6350" algn="just">
              <a:lnSpc>
                <a:spcPct val="105300"/>
              </a:lnSpc>
            </a:pP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—representada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generador—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circuito,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los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dispositivos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semiconducto-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usarse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único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seccionamiento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(IEC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61400-1);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165" marR="5715" indent="-114300" algn="just">
              <a:lnSpc>
                <a:spcPct val="105300"/>
              </a:lnSpc>
              <a:spcBef>
                <a:spcPts val="284"/>
              </a:spcBef>
              <a:buFont typeface="Tahoma"/>
              <a:buChar char="•"/>
              <a:tabLst>
                <a:tab pos="304800" algn="l"/>
              </a:tabLst>
            </a:pPr>
            <a:r>
              <a:rPr sz="2400" i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organismos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certificadores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exigen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redundancia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inter-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inversor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forma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que,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producirse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fallo, reaccione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desconectando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generador: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este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sentido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auto-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mático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efectivo;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165" marR="5080" indent="-114300" algn="just">
              <a:lnSpc>
                <a:spcPct val="105200"/>
              </a:lnSpc>
              <a:spcBef>
                <a:spcPts val="280"/>
              </a:spcBef>
              <a:buFont typeface="Tahoma"/>
              <a:buChar char="•"/>
              <a:tabLst>
                <a:tab pos="304800" algn="l"/>
              </a:tabLst>
            </a:pPr>
            <a:r>
              <a:rPr sz="2400" i="1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de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afecte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inver-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sección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sz="2400" spc="2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2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aquel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(por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ejemplo,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cable),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automático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capaz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detectar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dicho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fallo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interrumpirlo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desconectando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protegiendo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cable. 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probabilidad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dicho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229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despreciable, especialmente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 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longitud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considerable, 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de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instalaciones</a:t>
            </a:r>
            <a:r>
              <a:rPr sz="2400" spc="2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torre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(figura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7.4).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15606" y="6584738"/>
            <a:ext cx="9281621" cy="11492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3180" algn="just">
              <a:lnSpc>
                <a:spcPct val="105200"/>
              </a:lnSpc>
              <a:spcBef>
                <a:spcPts val="100"/>
              </a:spcBef>
            </a:pP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automático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poder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funcionar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detectando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corrientes de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frecuencia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tensión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empleo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2400" spc="-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 spc="60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igual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-1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72" name="Imagen 45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6756" y="380898"/>
            <a:ext cx="6857999" cy="6203840"/>
          </a:xfrm>
          <a:prstGeom prst="rect">
            <a:avLst/>
          </a:prstGeom>
        </p:spPr>
      </p:pic>
      <p:pic>
        <p:nvPicPr>
          <p:cNvPr id="4573" name="Imagen 45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607" y="7734027"/>
            <a:ext cx="9281621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1656" y="469900"/>
            <a:ext cx="9182100" cy="1038361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100" marR="31750" algn="just">
              <a:lnSpc>
                <a:spcPts val="2880"/>
              </a:lnSpc>
              <a:spcBef>
                <a:spcPts val="170"/>
              </a:spcBef>
            </a:pP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mayoría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automáticos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diseñados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funcionar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frecuencia fija,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son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poco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adecuados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esta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aplicación. Concreta-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mente,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instaladas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estos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equipos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son capaces de medir corrientes de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fre-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cuencia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variable,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detectan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correctamente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fallos.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este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motivo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requieren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automáticos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protección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especiales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1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r>
              <a:rPr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</a:t>
            </a:r>
            <a:r>
              <a:rPr sz="2400" spc="-1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15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marR="31750" algn="just">
              <a:lnSpc>
                <a:spcPts val="2880"/>
              </a:lnSpc>
              <a:spcBef>
                <a:spcPts val="170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marR="30480" algn="just">
              <a:lnSpc>
                <a:spcPts val="2880"/>
              </a:lnSpc>
            </a:pP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figura 7.5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sz="24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comportamiento,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función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frecuencia,</a:t>
            </a:r>
            <a:r>
              <a:rPr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sz="24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rms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tensión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abierto,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rms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régimen permanente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pico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corriente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cortocircuito.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pue-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verse,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tensión crece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linealmente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frecuencia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(como se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explicó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capítulo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anterior),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mientras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rms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régimen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permanente</a:t>
            </a:r>
            <a:r>
              <a:rPr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1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pico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tienden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estabilizarse</a:t>
            </a:r>
            <a:r>
              <a:rPr sz="2400" spc="1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1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</a:t>
            </a:r>
            <a:r>
              <a:rPr sz="2400" spc="1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aquella</a:t>
            </a:r>
            <a:r>
              <a:rPr sz="2400" i="1" spc="-44" baseline="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2400" spc="-3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-30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ts val="2800"/>
              </a:lnSpc>
              <a:spcBef>
                <a:spcPts val="170"/>
              </a:spcBef>
            </a:pPr>
            <a:r>
              <a:rPr lang="es-ES"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figura 7.6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muestra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evolución del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potencia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aguas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abajo</a:t>
            </a:r>
            <a:r>
              <a:rPr lang="es-ES" sz="2400" spc="2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alternador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función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frecuencia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funcionamiento</a:t>
            </a:r>
            <a:r>
              <a:rPr lang="es-ES" sz="2400" spc="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700" marR="6350" algn="just">
              <a:lnSpc>
                <a:spcPts val="2800"/>
              </a:lnSpc>
              <a:spcBef>
                <a:spcPts val="170"/>
              </a:spcBef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ts val="2800"/>
              </a:lnSpc>
            </a:pP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aprecia, al aumentar la frecuencia el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 de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disminuye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incremento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reactancia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(la</a:t>
            </a:r>
            <a:r>
              <a:rPr lang="es-ES"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inductancia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varía,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pulsación</a:t>
            </a:r>
            <a:r>
              <a:rPr lang="es-ES"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3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s-ES" sz="2400" spc="-2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ts val="2800"/>
              </a:lnSpc>
            </a:pP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</a:t>
            </a:r>
            <a:r>
              <a:rPr lang="es-ES" sz="2400" spc="1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es-ES" sz="24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cuenta</a:t>
            </a:r>
            <a:r>
              <a:rPr lang="es-ES" sz="24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s-ES" sz="24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fenómeno,</a:t>
            </a:r>
            <a:r>
              <a:rPr lang="es-ES" sz="24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puesto</a:t>
            </a:r>
            <a:r>
              <a:rPr lang="es-ES" sz="2400" spc="1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automático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tendrá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interrumpir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de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con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valor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potencia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frecuencia.</a:t>
            </a:r>
            <a:endParaRPr lang="es-ES" sz="700" dirty="0">
              <a:latin typeface="Arial"/>
              <a:cs typeface="Arial"/>
            </a:endParaRPr>
          </a:p>
          <a:p>
            <a:pPr marL="38100" marR="30480" algn="just">
              <a:lnSpc>
                <a:spcPts val="2880"/>
              </a:lnSpc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3" name="Imagen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756" y="469900"/>
            <a:ext cx="7848600" cy="5334000"/>
          </a:xfrm>
          <a:prstGeom prst="rect">
            <a:avLst/>
          </a:prstGeom>
        </p:spPr>
      </p:pic>
      <p:pic>
        <p:nvPicPr>
          <p:cNvPr id="184" name="Imagen 1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5756" y="6032500"/>
            <a:ext cx="7848600" cy="40387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n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356" y="546100"/>
            <a:ext cx="8001000" cy="9753600"/>
          </a:xfrm>
          <a:prstGeom prst="rect">
            <a:avLst/>
          </a:prstGeom>
        </p:spPr>
      </p:pic>
      <p:pic>
        <p:nvPicPr>
          <p:cNvPr id="86" name="Imagen 8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5756" y="546100"/>
            <a:ext cx="77724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6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37356" y="662293"/>
            <a:ext cx="9067800" cy="7117461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 algn="just">
              <a:spcBef>
                <a:spcPts val="160"/>
              </a:spcBef>
            </a:pP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1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concreto: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0200" marR="30480" indent="-114300" algn="just">
              <a:lnSpc>
                <a:spcPct val="105300"/>
              </a:lnSpc>
              <a:buChar char="•"/>
              <a:tabLst>
                <a:tab pos="330835" algn="l"/>
              </a:tabLst>
            </a:pP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automáticos </a:t>
            </a:r>
            <a:r>
              <a:rPr sz="2400" spc="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relés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mag- </a:t>
            </a:r>
            <a:r>
              <a:rPr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netotérmicos,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umbral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magnético 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</a:t>
            </a:r>
            <a:r>
              <a:rPr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bajo,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típicos 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2,5/3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spc="-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donde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spc="-22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spc="-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relé;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0200" marR="30480" indent="-114935" algn="just">
              <a:lnSpc>
                <a:spcPct val="105300"/>
              </a:lnSpc>
              <a:buChar char="•"/>
              <a:tabLst>
                <a:tab pos="330835" algn="l"/>
              </a:tabLst>
            </a:pP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automáticos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sz="2400" spc="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relé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elec- </a:t>
            </a:r>
            <a:r>
              <a:rPr sz="2400" spc="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trónico,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umbral de disparo 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instantánea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cortocircuito</a:t>
            </a:r>
            <a:r>
              <a:rPr sz="2400" i="1" spc="15" baseline="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400" i="1" spc="22" baseline="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regulará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gene-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ralmente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spc="-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5"/>
              </a:spcBef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marR="30480" algn="just">
              <a:lnSpc>
                <a:spcPct val="105200"/>
              </a:lnSpc>
              <a:spcBef>
                <a:spcPts val="5"/>
              </a:spcBef>
            </a:pP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 7.4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resumen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principales características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cuenta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elección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automáticos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contactores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 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lado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lado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red,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2400" spc="2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sz="2400" spc="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spc="5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marR="30480" algn="just">
              <a:lnSpc>
                <a:spcPct val="105200"/>
              </a:lnSpc>
              <a:spcBef>
                <a:spcPts val="5"/>
              </a:spcBef>
            </a:pPr>
            <a:endParaRPr lang="es-ES" sz="2400" spc="5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marR="30480" algn="just">
              <a:lnSpc>
                <a:spcPct val="105200"/>
              </a:lnSpc>
              <a:spcBef>
                <a:spcPts val="5"/>
              </a:spcBef>
            </a:pP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aerogeneradores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grandes </a:t>
            </a:r>
            <a:r>
              <a:rPr lang="es-ES"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y,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consiguiente,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potencias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juego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importantes,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lugar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que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gestione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veces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prefiere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dividirla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varios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convertidores de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menor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tamaño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puestos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paralelo</a:t>
            </a:r>
            <a:r>
              <a:rPr lang="es-ES"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(figura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7.7).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marR="30480" algn="just">
              <a:lnSpc>
                <a:spcPct val="105200"/>
              </a:lnSpc>
              <a:spcBef>
                <a:spcPts val="5"/>
              </a:spcBef>
            </a:pPr>
            <a:endParaRPr sz="95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3658" y="8115483"/>
            <a:ext cx="9031497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spcBef>
                <a:spcPts val="100"/>
              </a:spcBef>
            </a:pPr>
            <a:r>
              <a:rPr sz="2000" i="1" spc="-7" baseline="31746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sz="2000" i="1" baseline="31746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Cuando también </a:t>
            </a:r>
            <a:r>
              <a:rPr sz="2000" i="1" spc="-15" dirty="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disponga </a:t>
            </a:r>
            <a:r>
              <a:rPr sz="2000" i="1" spc="5" dirty="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una </a:t>
            </a:r>
            <a:r>
              <a:rPr sz="2000" i="1" spc="5" dirty="0">
                <a:solidFill>
                  <a:srgbClr val="231F20"/>
                </a:solidFill>
                <a:latin typeface="Arial"/>
                <a:cs typeface="Arial"/>
              </a:rPr>
              <a:t>protección contra cortocircuitos </a:t>
            </a:r>
            <a:r>
              <a:rPr sz="2000" i="1" spc="10" dirty="0">
                <a:solidFill>
                  <a:srgbClr val="231F20"/>
                </a:solidFill>
                <a:latin typeface="Arial"/>
                <a:cs typeface="Arial"/>
              </a:rPr>
              <a:t>con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retardo, 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su </a:t>
            </a:r>
            <a:r>
              <a:rPr sz="2000" i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sz="2000" i="1" spc="5" dirty="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disparo </a:t>
            </a:r>
            <a:r>
              <a:rPr sz="2000" i="1" spc="-15" dirty="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ajustará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normalmente </a:t>
            </a:r>
            <a:r>
              <a:rPr sz="2000" i="1" spc="-5" dirty="0">
                <a:solidFill>
                  <a:srgbClr val="231F20"/>
                </a:solidFill>
                <a:latin typeface="Arial"/>
                <a:cs typeface="Arial"/>
              </a:rPr>
              <a:t>entre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1,5 </a:t>
            </a:r>
            <a:r>
              <a:rPr sz="2000" i="1" spc="-15" dirty="0">
                <a:solidFill>
                  <a:srgbClr val="231F20"/>
                </a:solidFill>
                <a:latin typeface="Arial"/>
                <a:cs typeface="Arial"/>
              </a:rPr>
              <a:t>y </a:t>
            </a:r>
            <a:r>
              <a:rPr sz="2000" i="1" spc="-5" dirty="0">
                <a:solidFill>
                  <a:srgbClr val="231F20"/>
                </a:solidFill>
                <a:latin typeface="Arial"/>
                <a:cs typeface="Arial"/>
              </a:rPr>
              <a:t>4 I</a:t>
            </a:r>
            <a:r>
              <a:rPr sz="2000" i="1" spc="-7" baseline="-31746" dirty="0">
                <a:solidFill>
                  <a:srgbClr val="231F20"/>
                </a:solidFill>
                <a:latin typeface="Arial"/>
                <a:cs typeface="Arial"/>
              </a:rPr>
              <a:t>ng</a:t>
            </a:r>
            <a:r>
              <a:rPr sz="2000" i="1" spc="-5" dirty="0">
                <a:solidFill>
                  <a:srgbClr val="231F20"/>
                </a:solidFill>
                <a:latin typeface="Arial"/>
                <a:cs typeface="Arial"/>
              </a:rPr>
              <a:t>, mientras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que 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el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umbral </a:t>
            </a:r>
            <a:r>
              <a:rPr sz="2000" i="1" spc="5" dirty="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sz="2000" i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disparo </a:t>
            </a:r>
            <a:r>
              <a:rPr sz="2000" i="1" spc="5" dirty="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sz="2000" i="1" spc="-15" dirty="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sz="2000" i="1" spc="5" dirty="0">
                <a:solidFill>
                  <a:srgbClr val="231F20"/>
                </a:solidFill>
                <a:latin typeface="Arial"/>
                <a:cs typeface="Arial"/>
              </a:rPr>
              <a:t>protección </a:t>
            </a:r>
            <a:r>
              <a:rPr sz="2000" i="1" spc="-5" dirty="0">
                <a:solidFill>
                  <a:srgbClr val="231F20"/>
                </a:solidFill>
                <a:latin typeface="Arial"/>
                <a:cs typeface="Arial"/>
              </a:rPr>
              <a:t>instantánea </a:t>
            </a:r>
            <a:r>
              <a:rPr sz="2000" i="1" spc="5" dirty="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sz="2000" i="1" spc="10" dirty="0">
                <a:solidFill>
                  <a:srgbClr val="231F20"/>
                </a:solidFill>
                <a:latin typeface="Arial"/>
                <a:cs typeface="Arial"/>
              </a:rPr>
              <a:t>cortocircuito </a:t>
            </a:r>
            <a:r>
              <a:rPr sz="2000" i="1" spc="-15" dirty="0">
                <a:solidFill>
                  <a:srgbClr val="231F20"/>
                </a:solidFill>
                <a:latin typeface="Arial"/>
                <a:cs typeface="Arial"/>
              </a:rPr>
              <a:t>se 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ajustará </a:t>
            </a:r>
            <a:r>
              <a:rPr sz="2000" i="1" spc="-25" dirty="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sz="2000" i="1" spc="-5" dirty="0">
                <a:solidFill>
                  <a:srgbClr val="231F20"/>
                </a:solidFill>
                <a:latin typeface="Arial"/>
                <a:cs typeface="Arial"/>
              </a:rPr>
              <a:t>un valor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sz="2000" i="1" spc="-25" dirty="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sz="2000" i="1" spc="-15" dirty="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corriente</a:t>
            </a:r>
            <a:r>
              <a:rPr sz="2000" i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spc="5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231F20"/>
                </a:solidFill>
                <a:latin typeface="Arial"/>
                <a:cs typeface="Arial"/>
              </a:rPr>
              <a:t>cortocircuito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231F20"/>
                </a:solidFill>
                <a:latin typeface="Arial"/>
                <a:cs typeface="Arial"/>
              </a:rPr>
              <a:t>generador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sz="2000" i="1" baseline="-31746" dirty="0">
                <a:solidFill>
                  <a:srgbClr val="231F20"/>
                </a:solidFill>
                <a:latin typeface="Arial"/>
                <a:cs typeface="Arial"/>
              </a:rPr>
              <a:t>cc2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 para</a:t>
            </a:r>
            <a:r>
              <a:rPr sz="2000" i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spc="5" dirty="0">
                <a:solidFill>
                  <a:srgbClr val="231F20"/>
                </a:solidFill>
                <a:latin typeface="Arial"/>
                <a:cs typeface="Arial"/>
              </a:rPr>
              <a:t>permitir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231F20"/>
                </a:solidFill>
                <a:latin typeface="Arial"/>
                <a:cs typeface="Arial"/>
              </a:rPr>
              <a:t>un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spc="-10" dirty="0" err="1" smtClean="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sz="2000" i="1" spc="-1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dirty="0" err="1" smtClean="0">
                <a:solidFill>
                  <a:srgbClr val="231F20"/>
                </a:solidFill>
                <a:latin typeface="Arial"/>
                <a:cs typeface="Arial"/>
              </a:rPr>
              <a:t>configuracion</a:t>
            </a:r>
            <a:r>
              <a:rPr lang="en-US" sz="2000" i="1" dirty="0" err="1">
                <a:solidFill>
                  <a:srgbClr val="231F20"/>
                </a:solidFill>
                <a:latin typeface="Arial"/>
                <a:cs typeface="Arial"/>
              </a:rPr>
              <a:t>disparo</a:t>
            </a:r>
            <a:r>
              <a:rPr lang="en-US" sz="2000" i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i="1" spc="5" dirty="0" err="1">
                <a:solidFill>
                  <a:srgbClr val="231F20"/>
                </a:solidFill>
                <a:latin typeface="Arial"/>
                <a:cs typeface="Arial"/>
              </a:rPr>
              <a:t>rápido</a:t>
            </a:r>
            <a:r>
              <a:rPr lang="en-US" sz="2000" i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i="1" spc="10" dirty="0" err="1">
                <a:solidFill>
                  <a:srgbClr val="231F20"/>
                </a:solidFill>
                <a:latin typeface="Arial"/>
                <a:cs typeface="Arial"/>
              </a:rPr>
              <a:t>por</a:t>
            </a:r>
            <a:r>
              <a:rPr lang="en-US" sz="2000" i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i="1" spc="5" dirty="0" err="1">
                <a:solidFill>
                  <a:srgbClr val="231F20"/>
                </a:solidFill>
                <a:latin typeface="Arial"/>
                <a:cs typeface="Arial"/>
              </a:rPr>
              <a:t>cortocir</a:t>
            </a:r>
            <a:r>
              <a:rPr lang="en-US" sz="2000" i="1" spc="5" dirty="0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lang="en-US" sz="2000" i="1" spc="-1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i="1" spc="10" dirty="0" err="1">
                <a:solidFill>
                  <a:srgbClr val="231F20"/>
                </a:solidFill>
                <a:latin typeface="Arial"/>
                <a:cs typeface="Arial"/>
              </a:rPr>
              <a:t>cuito</a:t>
            </a:r>
            <a:r>
              <a:rPr lang="en-US" sz="2000" i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i="1" spc="-10" dirty="0" err="1">
                <a:solidFill>
                  <a:srgbClr val="231F20"/>
                </a:solidFill>
                <a:latin typeface="Arial"/>
                <a:cs typeface="Arial"/>
              </a:rPr>
              <a:t>aguas</a:t>
            </a:r>
            <a:r>
              <a:rPr lang="en-US" sz="2000" i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i="1" spc="-5" dirty="0" err="1">
                <a:solidFill>
                  <a:srgbClr val="231F20"/>
                </a:solidFill>
                <a:latin typeface="Arial"/>
                <a:cs typeface="Arial"/>
              </a:rPr>
              <a:t>arriba</a:t>
            </a:r>
            <a:r>
              <a:rPr lang="en-US" sz="2000" i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i="1" dirty="0">
                <a:solidFill>
                  <a:srgbClr val="231F20"/>
                </a:solidFill>
                <a:latin typeface="Arial"/>
                <a:cs typeface="Arial"/>
              </a:rPr>
              <a:t>del </a:t>
            </a:r>
            <a:r>
              <a:rPr lang="en-US" sz="2000" i="1" spc="5" dirty="0" err="1">
                <a:solidFill>
                  <a:srgbClr val="231F20"/>
                </a:solidFill>
                <a:latin typeface="Arial"/>
                <a:cs typeface="Arial"/>
              </a:rPr>
              <a:t>interruptor</a:t>
            </a:r>
            <a:r>
              <a:rPr lang="en-US" sz="2000" i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i="1" spc="5" dirty="0" err="1">
                <a:solidFill>
                  <a:srgbClr val="231F20"/>
                </a:solidFill>
                <a:latin typeface="Arial"/>
                <a:cs typeface="Arial"/>
              </a:rPr>
              <a:t>automático</a:t>
            </a:r>
            <a:r>
              <a:rPr lang="en-US" sz="2000" i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dirty="0" err="1" smtClean="0">
                <a:solidFill>
                  <a:srgbClr val="231F20"/>
                </a:solidFill>
                <a:latin typeface="Arial"/>
                <a:cs typeface="Arial"/>
              </a:rPr>
              <a:t>es</a:t>
            </a:r>
            <a:r>
              <a:rPr sz="2000" i="1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spc="5" dirty="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sz="2000" i="1" spc="-15" dirty="0">
                <a:solidFill>
                  <a:srgbClr val="231F20"/>
                </a:solidFill>
                <a:latin typeface="Arial"/>
                <a:cs typeface="Arial"/>
              </a:rPr>
              <a:t>varias 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secciones </a:t>
            </a:r>
            <a:r>
              <a:rPr sz="2000" i="1" spc="5" dirty="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sz="2000" i="1" spc="-1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231F20"/>
                </a:solidFill>
                <a:latin typeface="Arial"/>
                <a:cs typeface="Arial"/>
              </a:rPr>
              <a:t>generación 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spc="-5" dirty="0">
                <a:solidFill>
                  <a:srgbClr val="231F20"/>
                </a:solidFill>
                <a:latin typeface="Arial"/>
                <a:cs typeface="Arial"/>
              </a:rPr>
              <a:t>paralelo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231F20"/>
                </a:solidFill>
                <a:latin typeface="Arial"/>
                <a:cs typeface="Arial"/>
              </a:rPr>
              <a:t>(véase</a:t>
            </a:r>
            <a:r>
              <a:rPr sz="2000" i="1" dirty="0">
                <a:solidFill>
                  <a:srgbClr val="231F20"/>
                </a:solidFill>
                <a:latin typeface="Arial"/>
                <a:cs typeface="Arial"/>
              </a:rPr>
              <a:t> figura </a:t>
            </a:r>
            <a:r>
              <a:rPr sz="2000" i="1" spc="-10" dirty="0">
                <a:solidFill>
                  <a:srgbClr val="231F20"/>
                </a:solidFill>
                <a:latin typeface="Arial"/>
                <a:cs typeface="Arial"/>
              </a:rPr>
              <a:t>7.8).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156" y="662293"/>
            <a:ext cx="8534400" cy="5827408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6756" y="6489701"/>
            <a:ext cx="6400800" cy="380841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84956" y="393700"/>
            <a:ext cx="9525000" cy="11271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05300"/>
              </a:lnSpc>
              <a:spcBef>
                <a:spcPts val="100"/>
              </a:spcBef>
            </a:pPr>
            <a:r>
              <a:rPr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convertidores en </a:t>
            </a:r>
            <a:r>
              <a:rPr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paralelo, </a:t>
            </a:r>
            <a:r>
              <a:rPr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hora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seleccionar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corte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automáticos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circuito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potencia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lado del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necesario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evaluar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sz="2400" spc="2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fallo: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2384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corriente 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spc="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cc1</a:t>
            </a:r>
            <a:r>
              <a:rPr sz="2400" spc="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limitará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aproximada-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mente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sz="2400" spc="2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convertidor;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1750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sz="2400" spc="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spc="2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400" spc="3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 </a:t>
            </a:r>
            <a:r>
              <a:rPr sz="2400" spc="-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de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spc="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cc2</a:t>
            </a:r>
            <a:r>
              <a:rPr sz="2400" spc="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de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proporcionada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aproximadamente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aseline="877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400" spc="7" baseline="877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(n–1)</a:t>
            </a:r>
            <a:r>
              <a:rPr sz="2400" spc="1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ve- </a:t>
            </a:r>
            <a:r>
              <a:rPr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 </a:t>
            </a:r>
            <a:r>
              <a:rPr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</a:t>
            </a:r>
            <a:r>
              <a:rPr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(considerando</a:t>
            </a:r>
            <a:r>
              <a:rPr sz="2400" spc="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2400" spc="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2400" spc="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convertidores</a:t>
            </a:r>
            <a:r>
              <a:rPr sz="2400" spc="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sz="2400" spc="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iguales</a:t>
            </a:r>
            <a:r>
              <a:rPr sz="2400" spc="-1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ES" sz="2400" spc="-15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marR="30480" algn="just">
              <a:lnSpc>
                <a:spcPct val="105200"/>
              </a:lnSpc>
              <a:spcBef>
                <a:spcPts val="100"/>
              </a:spcBef>
            </a:pPr>
            <a:r>
              <a:rPr lang="es-ES"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43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cambio, 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selección  del 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 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corte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automáticos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circuito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lado de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red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necesario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evaluar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corrientes  de 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siguientes: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0480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3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 </a:t>
            </a:r>
            <a:r>
              <a:rPr lang="es-ES" sz="2400" spc="-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spc="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cc3</a:t>
            </a:r>
            <a:r>
              <a:rPr lang="es-ES" sz="2400" spc="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de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proporcionada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red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más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aproximadamente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aseline="877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400" spc="7" baseline="877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(n–1)</a:t>
            </a:r>
            <a:r>
              <a:rPr lang="es-ES"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veces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400" spc="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</a:t>
            </a:r>
            <a:r>
              <a:rPr lang="es-ES" sz="2400" spc="19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convertidores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iguales);</a:t>
            </a:r>
          </a:p>
          <a:p>
            <a:pPr marL="329565" marR="30480" indent="-114300" algn="just">
              <a:lnSpc>
                <a:spcPct val="105300"/>
              </a:lnSpc>
              <a:buFontTx/>
              <a:buChar char="•"/>
              <a:tabLst>
                <a:tab pos="330200" algn="l"/>
              </a:tabLst>
            </a:pPr>
            <a:r>
              <a:rPr lang="es-ES" sz="2400" dirty="0">
                <a:solidFill>
                  <a:srgbClr val="231F20"/>
                </a:solidFill>
                <a:latin typeface="Tahoma"/>
                <a:cs typeface="Tahoma"/>
              </a:rPr>
              <a:t>en el </a:t>
            </a:r>
            <a:r>
              <a:rPr lang="es-ES" sz="2400" spc="40" dirty="0">
                <a:solidFill>
                  <a:srgbClr val="231F20"/>
                </a:solidFill>
                <a:latin typeface="Tahoma"/>
                <a:cs typeface="Tahoma"/>
              </a:rPr>
              <a:t>caso </a:t>
            </a:r>
            <a:r>
              <a:rPr lang="es-ES" sz="2400" spc="20" dirty="0">
                <a:solidFill>
                  <a:srgbClr val="231F20"/>
                </a:solidFill>
                <a:latin typeface="Tahoma"/>
                <a:cs typeface="Tahoma"/>
              </a:rPr>
              <a:t>de </a:t>
            </a:r>
            <a:r>
              <a:rPr lang="es-ES" sz="2400" spc="-5" dirty="0">
                <a:solidFill>
                  <a:srgbClr val="231F20"/>
                </a:solidFill>
                <a:latin typeface="Tahoma"/>
                <a:cs typeface="Tahoma"/>
              </a:rPr>
              <a:t>un </a:t>
            </a:r>
            <a:r>
              <a:rPr lang="es-ES" sz="2400" spc="10" dirty="0">
                <a:solidFill>
                  <a:srgbClr val="231F20"/>
                </a:solidFill>
                <a:latin typeface="Tahoma"/>
                <a:cs typeface="Tahoma"/>
              </a:rPr>
              <a:t>cortocircuito </a:t>
            </a:r>
            <a:r>
              <a:rPr lang="es-ES" sz="2400" dirty="0">
                <a:solidFill>
                  <a:srgbClr val="231F20"/>
                </a:solidFill>
                <a:latin typeface="Tahoma"/>
                <a:cs typeface="Tahoma"/>
              </a:rPr>
              <a:t>en el </a:t>
            </a:r>
            <a:r>
              <a:rPr lang="es-ES" sz="2400" spc="5" dirty="0">
                <a:solidFill>
                  <a:srgbClr val="231F20"/>
                </a:solidFill>
                <a:latin typeface="Tahoma"/>
                <a:cs typeface="Tahoma"/>
              </a:rPr>
              <a:t>punto </a:t>
            </a:r>
            <a:r>
              <a:rPr lang="es-ES" sz="2400" spc="-10" dirty="0">
                <a:solidFill>
                  <a:srgbClr val="231F20"/>
                </a:solidFill>
                <a:latin typeface="Tahoma"/>
                <a:cs typeface="Tahoma"/>
              </a:rPr>
              <a:t>4, </a:t>
            </a:r>
            <a:r>
              <a:rPr lang="es-ES" sz="2400" dirty="0">
                <a:solidFill>
                  <a:srgbClr val="231F20"/>
                </a:solidFill>
                <a:latin typeface="Tahoma"/>
                <a:cs typeface="Tahoma"/>
              </a:rPr>
              <a:t>la </a:t>
            </a:r>
            <a:r>
              <a:rPr lang="es-ES" sz="2400" spc="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 MT"/>
                <a:cs typeface="Arial MT"/>
              </a:rPr>
              <a:t>corriente de </a:t>
            </a:r>
            <a:r>
              <a:rPr lang="es-ES" sz="2400" spc="10" dirty="0">
                <a:solidFill>
                  <a:srgbClr val="231F20"/>
                </a:solidFill>
                <a:latin typeface="Arial MT"/>
                <a:cs typeface="Arial MT"/>
              </a:rPr>
              <a:t>defecto </a:t>
            </a:r>
            <a:r>
              <a:rPr lang="es-ES" sz="2400" spc="5" dirty="0">
                <a:solidFill>
                  <a:srgbClr val="231F20"/>
                </a:solidFill>
                <a:latin typeface="Arial MT"/>
                <a:cs typeface="Arial MT"/>
              </a:rPr>
              <a:t>I</a:t>
            </a:r>
            <a:r>
              <a:rPr lang="es-ES" sz="2000" spc="7" baseline="-30303" dirty="0">
                <a:solidFill>
                  <a:srgbClr val="231F20"/>
                </a:solidFill>
                <a:latin typeface="Arial MT"/>
                <a:cs typeface="Arial MT"/>
              </a:rPr>
              <a:t>cc4</a:t>
            </a:r>
            <a:r>
              <a:rPr lang="es-ES" sz="2000" spc="15" baseline="-30303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 MT"/>
                <a:cs typeface="Arial MT"/>
              </a:rPr>
              <a:t>se </a:t>
            </a:r>
            <a:r>
              <a:rPr lang="es-ES" sz="2400" dirty="0">
                <a:solidFill>
                  <a:srgbClr val="231F20"/>
                </a:solidFill>
                <a:latin typeface="Arial MT"/>
                <a:cs typeface="Arial MT"/>
              </a:rPr>
              <a:t>limitará </a:t>
            </a:r>
            <a:r>
              <a:rPr lang="es-ES" sz="2400" spc="5" dirty="0">
                <a:solidFill>
                  <a:srgbClr val="231F20"/>
                </a:solidFill>
                <a:latin typeface="Arial MT"/>
                <a:cs typeface="Arial MT"/>
              </a:rPr>
              <a:t>aproximada- </a:t>
            </a:r>
            <a:r>
              <a:rPr lang="es-ES"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 MT"/>
                <a:cs typeface="Arial MT"/>
              </a:rPr>
              <a:t>mente</a:t>
            </a:r>
            <a:r>
              <a:rPr lang="es-ES" sz="2400" spc="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 MT"/>
                <a:cs typeface="Arial MT"/>
              </a:rPr>
              <a:t>al</a:t>
            </a:r>
            <a:r>
              <a:rPr lang="es-ES"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 MT"/>
                <a:cs typeface="Arial MT"/>
              </a:rPr>
              <a:t>doble</a:t>
            </a:r>
            <a:r>
              <a:rPr lang="es-ES" sz="2400" spc="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lang="es-ES"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 MT"/>
                <a:cs typeface="Arial MT"/>
              </a:rPr>
              <a:t>la</a:t>
            </a:r>
            <a:r>
              <a:rPr lang="es-ES" sz="24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 MT"/>
                <a:cs typeface="Arial MT"/>
              </a:rPr>
              <a:t>corriente</a:t>
            </a:r>
            <a:r>
              <a:rPr lang="es-ES" sz="240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 MT"/>
                <a:cs typeface="Arial MT"/>
              </a:rPr>
              <a:t>nominal</a:t>
            </a:r>
            <a:r>
              <a:rPr lang="es-ES" sz="2400" spc="26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 MT"/>
                <a:cs typeface="Arial MT"/>
              </a:rPr>
              <a:t>de  </a:t>
            </a:r>
            <a:r>
              <a:rPr lang="es-ES" sz="2400" spc="-5" dirty="0">
                <a:solidFill>
                  <a:srgbClr val="231F20"/>
                </a:solidFill>
                <a:latin typeface="Arial MT"/>
                <a:cs typeface="Arial MT"/>
              </a:rPr>
              <a:t>un </a:t>
            </a:r>
            <a:r>
              <a:rPr lang="es-ES" sz="2400" spc="-25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 MT"/>
                <a:cs typeface="Arial MT"/>
              </a:rPr>
              <a:t>solo</a:t>
            </a:r>
            <a:r>
              <a:rPr lang="es-ES" sz="2400" spc="204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 MT"/>
                <a:cs typeface="Arial MT"/>
              </a:rPr>
              <a:t>convertidor</a:t>
            </a:r>
            <a:r>
              <a:rPr lang="es-ES" sz="2400" dirty="0" smtClean="0">
                <a:solidFill>
                  <a:srgbClr val="231F20"/>
                </a:solidFill>
                <a:latin typeface="Arial MT"/>
                <a:cs typeface="Arial MT"/>
              </a:rPr>
              <a:t>.</a:t>
            </a:r>
          </a:p>
          <a:p>
            <a:pPr marL="329565" marR="30480" indent="-114300" algn="just">
              <a:lnSpc>
                <a:spcPct val="105300"/>
              </a:lnSpc>
              <a:buFontTx/>
              <a:buChar char="•"/>
              <a:tabLst>
                <a:tab pos="330200" algn="l"/>
              </a:tabLst>
            </a:pPr>
            <a:r>
              <a:rPr lang="es-ES"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ocasiones,</a:t>
            </a:r>
            <a:r>
              <a:rPr lang="es-ES" sz="2400" spc="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</a:t>
            </a:r>
            <a:r>
              <a:rPr lang="es-ES" sz="2400" spc="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</a:t>
            </a:r>
            <a:r>
              <a:rPr lang="es-ES" sz="2400" spc="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</a:t>
            </a:r>
            <a:r>
              <a:rPr lang="es-ES" sz="2400" spc="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subdividirse</a:t>
            </a:r>
            <a:r>
              <a:rPr lang="es-ES" sz="2400" spc="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varias</a:t>
            </a:r>
            <a:r>
              <a:rPr lang="es-ES" sz="24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secciones</a:t>
            </a:r>
            <a:r>
              <a:rPr lang="es-ES" sz="24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paralelo,</a:t>
            </a:r>
            <a:r>
              <a:rPr lang="es-ES" sz="24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s-ES" sz="2400" spc="-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sz="24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</a:t>
            </a:r>
            <a:r>
              <a:rPr lang="es-ES" sz="24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figura</a:t>
            </a:r>
            <a:r>
              <a:rPr lang="es-ES" sz="24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7.8</a:t>
            </a:r>
            <a:r>
              <a:rPr lang="es-ES" sz="2400" spc="-4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29565" marR="30480" indent="-114300" algn="just">
              <a:lnSpc>
                <a:spcPct val="105300"/>
              </a:lnSpc>
              <a:buFontTx/>
              <a:buChar char="•"/>
              <a:tabLst>
                <a:tab pos="330200" algn="l"/>
              </a:tabLst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0480" indent="-114300" algn="just">
              <a:lnSpc>
                <a:spcPct val="105300"/>
              </a:lnSpc>
              <a:buFontTx/>
              <a:buChar char="•"/>
              <a:tabLst>
                <a:tab pos="330200" algn="l"/>
              </a:tabLst>
            </a:pPr>
            <a:endParaRPr lang="es-ES" sz="2400" dirty="0">
              <a:latin typeface="Arial MT"/>
              <a:cs typeface="Arial MT"/>
            </a:endParaRPr>
          </a:p>
          <a:p>
            <a:pPr marL="329565" marR="31750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Imagen 123"/>
          <p:cNvPicPr>
            <a:picLocks noChangeAspect="1"/>
          </p:cNvPicPr>
          <p:nvPr/>
        </p:nvPicPr>
        <p:blipFill rotWithShape="1">
          <a:blip r:embed="rId2"/>
          <a:srcRect r="1980"/>
          <a:stretch/>
        </p:blipFill>
        <p:spPr>
          <a:xfrm>
            <a:off x="9809956" y="1917700"/>
            <a:ext cx="8839200" cy="6781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13556" y="393700"/>
            <a:ext cx="8531206" cy="11258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05300"/>
              </a:lnSpc>
              <a:spcBef>
                <a:spcPts val="100"/>
              </a:spcBef>
            </a:pPr>
            <a:r>
              <a:rPr lang="es-ES" sz="2400" spc="-4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configuración,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es-ES"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secciones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lang="es-ES"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paralelo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convertidores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paralelo, </a:t>
            </a:r>
            <a:r>
              <a:rPr lang="es-ES" sz="2400" spc="-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seleccionar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corte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interruptores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automáticos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circuito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potencia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lado del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necesario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evaluar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siguientes: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1115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3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</a:t>
            </a:r>
            <a:r>
              <a:rPr lang="es-ES" sz="2400" spc="-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spc="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cc1</a:t>
            </a:r>
            <a:r>
              <a:rPr lang="es-ES" sz="2400" spc="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de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proporcionada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otras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m–1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secciones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paralelo</a:t>
            </a:r>
            <a:r>
              <a:rPr lang="es-ES" sz="2400" spc="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s-ES" sz="2400" spc="2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2n</a:t>
            </a:r>
            <a:r>
              <a:rPr lang="es-ES" sz="2400" spc="25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veces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2400" spc="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siderando</a:t>
            </a:r>
            <a:r>
              <a:rPr lang="es-ES" sz="2400" spc="19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convertidores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iguales);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2384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lang="es-ES"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corriente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defecto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spc="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cc2</a:t>
            </a:r>
            <a:r>
              <a:rPr lang="es-ES" sz="2400" spc="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</a:t>
            </a:r>
            <a:r>
              <a:rPr lang="es-ES" sz="2400" spc="2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2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proporcionada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única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m-</a:t>
            </a:r>
            <a:r>
              <a:rPr lang="es-ES" sz="2400" spc="5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ésima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sección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generador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aferente.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marR="32384" algn="just">
              <a:lnSpc>
                <a:spcPct val="105300"/>
              </a:lnSpc>
            </a:pPr>
            <a:r>
              <a:rPr lang="es-ES" sz="2400" spc="-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cambio,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seleccionar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corte 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 uno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interruptores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automáticos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circuito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potencia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lado de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necesario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evaluar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siguientes: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2384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spc="2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400" spc="2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400" spc="3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 </a:t>
            </a:r>
            <a:r>
              <a:rPr lang="es-ES" sz="2400" spc="-2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spc="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cc3</a:t>
            </a:r>
            <a:r>
              <a:rPr lang="es-ES" sz="2400" spc="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de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proporcionada 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red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más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aproximadamente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aseline="877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400" spc="7" baseline="877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(n–1)</a:t>
            </a:r>
            <a:r>
              <a:rPr lang="es-ES" sz="2400" spc="-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veces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400" spc="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</a:t>
            </a:r>
            <a:r>
              <a:rPr lang="es-ES" sz="2400" spc="19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convertidores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s-ES" sz="2400" spc="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iguales);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2384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lang="es-ES" sz="2400" spc="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lang="es-ES" sz="2400" spc="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cortocircuito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corriente de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defecto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400" spc="7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cc4</a:t>
            </a:r>
            <a:r>
              <a:rPr lang="es-ES" sz="2400" spc="15" baseline="-30303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limitará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aproximada-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mente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doble</a:t>
            </a:r>
            <a:r>
              <a:rPr lang="es-ES" sz="2400" spc="1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corriente</a:t>
            </a:r>
            <a:r>
              <a:rPr lang="es-ES" sz="2400" spc="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lang="es-ES" sz="2400" spc="2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lang="es-ES" sz="2400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2400" spc="-2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lang="es-ES" sz="2400" spc="20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convertidor.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0480" indent="-114300" algn="just">
              <a:lnSpc>
                <a:spcPct val="105300"/>
              </a:lnSpc>
              <a:buFontTx/>
              <a:buChar char="•"/>
              <a:tabLst>
                <a:tab pos="330200" algn="l"/>
              </a:tabLst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marR="30480" indent="-114300" algn="just">
              <a:lnSpc>
                <a:spcPct val="105300"/>
              </a:lnSpc>
              <a:buFontTx/>
              <a:buChar char="•"/>
              <a:tabLst>
                <a:tab pos="330200" algn="l"/>
              </a:tabLst>
            </a:pPr>
            <a:endParaRPr lang="es-ES" sz="2400" dirty="0">
              <a:latin typeface="Arial MT"/>
              <a:cs typeface="Arial MT"/>
            </a:endParaRPr>
          </a:p>
          <a:p>
            <a:pPr marL="329565" marR="31750" indent="-114300" algn="just">
              <a:lnSpc>
                <a:spcPct val="105300"/>
              </a:lnSpc>
              <a:buChar char="•"/>
              <a:tabLst>
                <a:tab pos="330200" algn="l"/>
              </a:tabLst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r="1980"/>
          <a:stretch/>
        </p:blipFill>
        <p:spPr>
          <a:xfrm>
            <a:off x="9044762" y="1993900"/>
            <a:ext cx="9604394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6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</TotalTime>
  <Words>3797</Words>
  <Application>Microsoft Office PowerPoint</Application>
  <PresentationFormat>Personalizado</PresentationFormat>
  <Paragraphs>128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Arial</vt:lpstr>
      <vt:lpstr>Arial MT</vt:lpstr>
      <vt:lpstr>Calibri</vt:lpstr>
      <vt:lpstr>Tahoma</vt:lpstr>
      <vt:lpstr>Verdana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39</cp:revision>
  <dcterms:created xsi:type="dcterms:W3CDTF">2022-09-19T17:05:35Z</dcterms:created>
  <dcterms:modified xsi:type="dcterms:W3CDTF">2022-10-08T03:07:06Z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2012-06-04T00:00:00Z</vt:filetime>
  </property>
  <property fmtid="{D5CDD505-2E9C-101B-9397-08002B2CF9AE}" pid="3" name="Creator">
    <vt:lpwstr>Adobe InDesign CS3 (5.0.4)</vt:lpwstr>
  </property>
  <property fmtid="{D5CDD505-2E9C-101B-9397-08002B2CF9AE}" pid="4" name="LastSaved">
    <vt:filetime>2022-09-19T00:00:00Z</vt:filetime>
  </property>
</Properties>
</file>